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RETE\Dati2\amministratori_sostegno\2016\Fund%20raising\Incontro%20con%20Assessore_30_agosto_16\Focus_soggetto_esterno%20_incontro_26_08_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%20Amministrazione\Dropbox\Raccolta%20dati%20Tribunali\2019\Analisi%20dati%20tribunale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%20Amministrazione\Dropbox\Raccolta%20dati%20Tribunali\2019\Analisi%20dati%20tribunale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srvdc01\amministratori_sostegno\Raccolta%20dati%20Tribunali\anaisi%20dati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%20Amministrazione\Dropbox\Raccolta%20dati%20Tribunali\2019\Analisi%20dati%20tribunale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gapWidth val="100"/>
        <c:splitType val="pos"/>
        <c:splitPos val="4"/>
        <c:secondPieSize val="75"/>
        <c:serLines/>
      </c:of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[Analisi dati tribunale 2019.xlsx]Analisi Uniti!Tabella pivot5</c:name>
    <c:fmtId val="13"/>
  </c:pivotSource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pPr>
            <a:solidFill>
              <a:schemeClr val="accent6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outEnd"/>
          <c:showLegendKey val="0"/>
          <c:showVal val="0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4"/>
        <c:spPr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5"/>
        <c:spPr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6"/>
        <c:spPr>
          <a:solidFill>
            <a:schemeClr val="accent6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7"/>
        <c:spPr>
          <a:solidFill>
            <a:schemeClr val="accent5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8"/>
        <c:spPr>
          <a:solidFill>
            <a:schemeClr val="accent4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9"/>
        <c:spPr>
          <a:solidFill>
            <a:schemeClr val="accent6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0"/>
        <c:spPr>
          <a:solidFill>
            <a:schemeClr val="accent5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1"/>
        <c:spPr>
          <a:solidFill>
            <a:schemeClr val="accent4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2"/>
        <c:spPr>
          <a:solidFill>
            <a:schemeClr val="accent6">
              <a:lumMod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3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6"/>
        <c:spPr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7"/>
        <c:spPr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8"/>
        <c:spPr>
          <a:solidFill>
            <a:schemeClr val="accent6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9"/>
        <c:spPr>
          <a:solidFill>
            <a:schemeClr val="accent5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0"/>
        <c:spPr>
          <a:solidFill>
            <a:schemeClr val="accent4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1"/>
        <c:spPr>
          <a:solidFill>
            <a:schemeClr val="accent6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2"/>
        <c:spPr>
          <a:solidFill>
            <a:schemeClr val="accent5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3"/>
        <c:spPr>
          <a:solidFill>
            <a:schemeClr val="accent4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4"/>
        <c:spPr>
          <a:solidFill>
            <a:schemeClr val="accent6">
              <a:lumMod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5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7"/>
        <c:spPr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8"/>
        <c:spPr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39"/>
        <c:spPr>
          <a:solidFill>
            <a:schemeClr val="accent6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40"/>
        <c:spPr>
          <a:solidFill>
            <a:schemeClr val="accent5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41"/>
        <c:spPr>
          <a:solidFill>
            <a:schemeClr val="accent4">
              <a:lumMod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42"/>
        <c:spPr>
          <a:solidFill>
            <a:schemeClr val="accent6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43"/>
        <c:spPr>
          <a:solidFill>
            <a:schemeClr val="accent5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44"/>
        <c:spPr>
          <a:solidFill>
            <a:schemeClr val="accent4">
              <a:lumMod val="80000"/>
              <a:lumOff val="2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45"/>
        <c:spPr>
          <a:solidFill>
            <a:schemeClr val="accent6">
              <a:lumMod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strRef>
              <c:f>'Analisi Uniti'!$B$30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D0A-49EE-ADA1-AFD49AF57F3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D0A-49EE-ADA1-AFD49AF57F3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D0A-49EE-ADA1-AFD49AF57F3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D0A-49EE-ADA1-AFD49AF57F3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D0A-49EE-ADA1-AFD49AF57F37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D0A-49EE-ADA1-AFD49AF57F37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D0A-49EE-ADA1-AFD49AF57F37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D0A-49EE-ADA1-AFD49AF57F37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D0A-49EE-ADA1-AFD49AF57F37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D0A-49EE-ADA1-AFD49AF57F37}"/>
              </c:ext>
            </c:extLst>
          </c:dPt>
          <c:dLbls>
            <c:dLbl>
              <c:idx val="0"/>
              <c:layout>
                <c:manualLayout>
                  <c:x val="5.3892580459925224E-3"/>
                  <c:y val="-8.752910170330254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0A-49EE-ADA1-AFD49AF57F37}"/>
                </c:ext>
              </c:extLst>
            </c:dLbl>
            <c:dLbl>
              <c:idx val="1"/>
              <c:layout>
                <c:manualLayout>
                  <c:x val="7.113820620710129E-2"/>
                  <c:y val="2.917636723443417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0A-49EE-ADA1-AFD49AF57F37}"/>
                </c:ext>
              </c:extLst>
            </c:dLbl>
            <c:dLbl>
              <c:idx val="2"/>
              <c:layout>
                <c:manualLayout>
                  <c:x val="6.4671096551910265E-2"/>
                  <c:y val="3.50116406813210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0A-49EE-ADA1-AFD49AF57F37}"/>
                </c:ext>
              </c:extLst>
            </c:dLbl>
            <c:dLbl>
              <c:idx val="3"/>
              <c:layout>
                <c:manualLayout>
                  <c:x val="4.3114064367940179E-3"/>
                  <c:y val="5.83527344688680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0A-49EE-ADA1-AFD49AF57F37}"/>
                </c:ext>
              </c:extLst>
            </c:dLbl>
            <c:dLbl>
              <c:idx val="4"/>
              <c:layout>
                <c:manualLayout>
                  <c:x val="3.2335548275955134E-3"/>
                  <c:y val="-8.752910170330254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0A-49EE-ADA1-AFD49AF57F37}"/>
                </c:ext>
              </c:extLst>
            </c:dLbl>
            <c:dLbl>
              <c:idx val="5"/>
              <c:layout>
                <c:manualLayout>
                  <c:x val="6.4671096551909479E-3"/>
                  <c:y val="-1.45881836172170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0A-49EE-ADA1-AFD49AF57F37}"/>
                </c:ext>
              </c:extLst>
            </c:dLbl>
            <c:dLbl>
              <c:idx val="6"/>
              <c:layout>
                <c:manualLayout>
                  <c:x val="0"/>
                  <c:y val="1.45881836172169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0A-49EE-ADA1-AFD49AF57F37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9327979041812"/>
                      <c:h val="7.99724225895840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3D0A-49EE-ADA1-AFD49AF57F37}"/>
                </c:ext>
              </c:extLst>
            </c:dLbl>
            <c:dLbl>
              <c:idx val="8"/>
              <c:layout>
                <c:manualLayout>
                  <c:x val="-0.10455160609225493"/>
                  <c:y val="3.50116406813210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361128325617784"/>
                      <c:h val="5.66313288020367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3D0A-49EE-ADA1-AFD49AF57F37}"/>
                </c:ext>
              </c:extLst>
            </c:dLbl>
            <c:dLbl>
              <c:idx val="9"/>
              <c:layout>
                <c:manualLayout>
                  <c:x val="-0.11748582540263698"/>
                  <c:y val="-3.20940039578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95053866270696"/>
                      <c:h val="4.2043145184819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3D0A-49EE-ADA1-AFD49AF57F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'Analisi Uniti'!$A$31:$A$41</c:f>
              <c:strCache>
                <c:ptCount val="10"/>
                <c:pt idx="0">
                  <c:v>Altro</c:v>
                </c:pt>
                <c:pt idx="1">
                  <c:v>Non specificato</c:v>
                </c:pt>
                <c:pt idx="2">
                  <c:v>Persona  con altre dipendenze</c:v>
                </c:pt>
                <c:pt idx="3">
                  <c:v>Persona con disabilità</c:v>
                </c:pt>
                <c:pt idx="4">
                  <c:v>Persona con disturbo psichiatrico</c:v>
                </c:pt>
                <c:pt idx="5">
                  <c:v>Persona con diverse patologie</c:v>
                </c:pt>
                <c:pt idx="6">
                  <c:v>Persona con ludopatia</c:v>
                </c:pt>
                <c:pt idx="7">
                  <c:v>Persona di età &gt; 70 anni con patologia</c:v>
                </c:pt>
                <c:pt idx="8">
                  <c:v>Persona età &lt; 70 anni con malattia degenerativa</c:v>
                </c:pt>
                <c:pt idx="9">
                  <c:v>Stati vegetativi e di minima coscienza</c:v>
                </c:pt>
              </c:strCache>
            </c:strRef>
          </c:cat>
          <c:val>
            <c:numRef>
              <c:f>'Analisi Uniti'!$B$31:$B$41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16</c:v>
                </c:pt>
                <c:pt idx="3">
                  <c:v>131</c:v>
                </c:pt>
                <c:pt idx="4">
                  <c:v>91</c:v>
                </c:pt>
                <c:pt idx="5">
                  <c:v>2</c:v>
                </c:pt>
                <c:pt idx="6">
                  <c:v>10</c:v>
                </c:pt>
                <c:pt idx="7">
                  <c:v>380</c:v>
                </c:pt>
                <c:pt idx="8">
                  <c:v>21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D0A-49EE-ADA1-AFD49AF57F3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[Analisi dati tribunale 2019.xlsx]Analisi Uniti!Tabella pivot1</c:name>
    <c:fmtId val="21"/>
  </c:pivotSource>
  <c:chart>
    <c:autoTitleDeleted val="1"/>
    <c:pivotFmts>
      <c:pivotFmt>
        <c:idx val="0"/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4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5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6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7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8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9"/>
        <c:dLbl>
          <c:idx val="0"/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outEnd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'Analisi Uniti'!$B$49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56-4D77-ABD5-A636A23A87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F56-4D77-ABD5-A636A23A87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56-4D77-ABD5-A636A23A87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F56-4D77-ABD5-A636A23A87D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F56-4D77-ABD5-A636A23A87D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F56-4D77-ABD5-A636A23A87D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F56-4D77-ABD5-A636A23A87D3}"/>
              </c:ext>
            </c:extLst>
          </c:dPt>
          <c:dLbls>
            <c:dLbl>
              <c:idx val="0"/>
              <c:layout>
                <c:manualLayout>
                  <c:x val="1.0786489675375921E-3"/>
                  <c:y val="-5.8664870690152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56-4D77-ABD5-A636A23A87D3}"/>
                </c:ext>
              </c:extLst>
            </c:dLbl>
            <c:dLbl>
              <c:idx val="1"/>
              <c:layout>
                <c:manualLayout>
                  <c:x val="3.235946902612776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56-4D77-ABD5-A636A23A87D3}"/>
                </c:ext>
              </c:extLst>
            </c:dLbl>
            <c:dLbl>
              <c:idx val="2"/>
              <c:layout>
                <c:manualLayout>
                  <c:x val="1.6179734513063884E-2"/>
                  <c:y val="2.93324353450764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56-4D77-ABD5-A636A23A87D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F56-4D77-ABD5-A636A23A87D3}"/>
                </c:ext>
              </c:extLst>
            </c:dLbl>
            <c:dLbl>
              <c:idx val="4"/>
              <c:layout>
                <c:manualLayout>
                  <c:x val="0"/>
                  <c:y val="2.93324353450764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56-4D77-ABD5-A636A23A87D3}"/>
                </c:ext>
              </c:extLst>
            </c:dLbl>
            <c:dLbl>
              <c:idx val="5"/>
              <c:layout>
                <c:manualLayout>
                  <c:x val="1.0786489675375921E-3"/>
                  <c:y val="-5.86648706901529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56-4D77-ABD5-A636A23A87D3}"/>
                </c:ext>
              </c:extLst>
            </c:dLbl>
            <c:dLbl>
              <c:idx val="6"/>
              <c:layout>
                <c:manualLayout>
                  <c:x val="-1.0786489675375921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F56-4D77-ABD5-A636A23A87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'Analisi Uniti'!$A$50:$A$57</c:f>
              <c:strCache>
                <c:ptCount val="7"/>
                <c:pt idx="0">
                  <c:v>Altro </c:v>
                </c:pt>
                <c:pt idx="1">
                  <c:v>Beneficiario</c:v>
                </c:pt>
                <c:pt idx="2">
                  <c:v>Conoscente</c:v>
                </c:pt>
                <c:pt idx="3">
                  <c:v>Familiare</c:v>
                </c:pt>
                <c:pt idx="4">
                  <c:v>Non specificato</c:v>
                </c:pt>
                <c:pt idx="5">
                  <c:v>Pubblico ministero</c:v>
                </c:pt>
                <c:pt idx="6">
                  <c:v>Servizio sociale/sanitario</c:v>
                </c:pt>
              </c:strCache>
            </c:strRef>
          </c:cat>
          <c:val>
            <c:numRef>
              <c:f>'Analisi Uniti'!$B$50:$B$57</c:f>
              <c:numCache>
                <c:formatCode>General</c:formatCode>
                <c:ptCount val="7"/>
                <c:pt idx="0">
                  <c:v>1</c:v>
                </c:pt>
                <c:pt idx="1">
                  <c:v>72</c:v>
                </c:pt>
                <c:pt idx="2">
                  <c:v>1</c:v>
                </c:pt>
                <c:pt idx="3">
                  <c:v>482</c:v>
                </c:pt>
                <c:pt idx="4">
                  <c:v>6</c:v>
                </c:pt>
                <c:pt idx="5">
                  <c:v>26</c:v>
                </c:pt>
                <c:pt idx="6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F56-4D77-ABD5-A636A23A87D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[anaisi dati 2017.xlsx]Tabella!Tabella pivot2</c:name>
    <c:fmtId val="22"/>
  </c:pivotSource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bestFit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spPr>
            <a:solidFill>
              <a:srgbClr val="FF0000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showLegendKey val="1"/>
          <c:showVal val="1"/>
          <c:showCatName val="1"/>
          <c:showSerName val="1"/>
          <c:showPercent val="1"/>
          <c:showBubbleSiz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bestFit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  <c:dLblPos val="bestFit"/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7.754266101352715E-2"/>
          <c:y val="0.12453311839957014"/>
          <c:w val="0.76833348139174906"/>
          <c:h val="0.72107450348234026"/>
        </c:manualLayout>
      </c:layout>
      <c:ofPieChart>
        <c:ofPieType val="bar"/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00"/>
        <c:splitType val="cust"/>
        <c:custSplit>
          <c:secondPiePt val="0"/>
          <c:secondPiePt val="1"/>
          <c:secondPiePt val="3"/>
          <c:secondPiePt val="4"/>
        </c:custSplit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95323901197929E-2"/>
          <c:y val="9.135173605101729E-2"/>
          <c:w val="0.85206449760880243"/>
          <c:h val="0.81729652789796536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95C-4D7D-967A-C22BB32369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95C-4D7D-967A-C22BB32369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95C-4D7D-967A-C22BB32369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95C-4D7D-967A-C22BB32369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95C-4D7D-967A-C22BB32369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95C-4D7D-967A-C22BB32369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95C-4D7D-967A-C22BB323699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95C-4D7D-967A-C22BB323699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95C-4D7D-967A-C22BB323699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95C-4D7D-967A-C22BB323699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95C-4D7D-967A-C22BB323699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595C-4D7D-967A-C22BB323699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595C-4D7D-967A-C22BB323699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595C-4D7D-967A-C22BB3236990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595C-4D7D-967A-C22BB3236990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595C-4D7D-967A-C22BB3236990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595C-4D7D-967A-C22BB3236990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595C-4D7D-967A-C22BB3236990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595C-4D7D-967A-C22BB3236990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595C-4D7D-967A-C22BB3236990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595C-4D7D-967A-C22BB3236990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595C-4D7D-967A-C22BB3236990}"/>
              </c:ext>
            </c:extLst>
          </c:dPt>
          <c:dLbls>
            <c:dLbl>
              <c:idx val="0"/>
              <c:layout>
                <c:manualLayout>
                  <c:x val="-6.2551454111982562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5C-4D7D-967A-C22BB323699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95C-4D7D-967A-C22BB323699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95C-4D7D-967A-C22BB323699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95C-4D7D-967A-C22BB323699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595C-4D7D-967A-C22BB323699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595C-4D7D-967A-C22BB323699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595C-4D7D-967A-C22BB323699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595C-4D7D-967A-C22BB323699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595C-4D7D-967A-C22BB323699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595C-4D7D-967A-C22BB323699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595C-4D7D-967A-C22BB3236990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595C-4D7D-967A-C22BB3236990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9-595C-4D7D-967A-C22BB3236990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595C-4D7D-967A-C22BB3236990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595C-4D7D-967A-C22BB3236990}"/>
                </c:ext>
              </c:extLst>
            </c:dLbl>
            <c:dLbl>
              <c:idx val="15"/>
              <c:layout>
                <c:manualLayout>
                  <c:x val="7.2976696463979435E-3"/>
                  <c:y val="-3.6720621334391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95C-4D7D-967A-C22BB3236990}"/>
                </c:ext>
              </c:extLst>
            </c:dLbl>
            <c:dLbl>
              <c:idx val="16"/>
              <c:layout>
                <c:manualLayout>
                  <c:x val="8.3401938815974973E-3"/>
                  <c:y val="1.83603106671959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95C-4D7D-967A-C22BB3236990}"/>
                </c:ext>
              </c:extLst>
            </c:dLbl>
            <c:dLbl>
              <c:idx val="17"/>
              <c:layout>
                <c:manualLayout>
                  <c:x val="3.1275727055989659E-3"/>
                  <c:y val="-2.09832121910810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95C-4D7D-967A-C22BB3236990}"/>
                </c:ext>
              </c:extLst>
            </c:dLbl>
            <c:dLbl>
              <c:idx val="18"/>
              <c:layout>
                <c:manualLayout>
                  <c:x val="6.2551454111982371E-3"/>
                  <c:y val="3.6720621334391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95C-4D7D-967A-C22BB3236990}"/>
                </c:ext>
              </c:extLst>
            </c:dLbl>
            <c:dLbl>
              <c:idx val="19"/>
              <c:layout>
                <c:manualLayout>
                  <c:x val="3.1275727055989659E-3"/>
                  <c:y val="-5.24580304777026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95C-4D7D-967A-C22BB3236990}"/>
                </c:ext>
              </c:extLst>
            </c:dLbl>
            <c:dLbl>
              <c:idx val="20"/>
              <c:layout>
                <c:manualLayout>
                  <c:x val="3.1275727055989659E-3"/>
                  <c:y val="-5.24580304777026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95C-4D7D-967A-C22BB3236990}"/>
                </c:ext>
              </c:extLst>
            </c:dLbl>
            <c:dLbl>
              <c:idx val="21"/>
              <c:layout>
                <c:manualLayout>
                  <c:x val="-4.1700969407989013E-3"/>
                  <c:y val="-3.9343522858276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95C-4D7D-967A-C22BB323699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'Analisi Uniti'!$A$85:$A$105</c:f>
              <c:strCache>
                <c:ptCount val="21"/>
                <c:pt idx="0">
                  <c:v>Familiare</c:v>
                </c:pt>
                <c:pt idx="15">
                  <c:v>Conoscente</c:v>
                </c:pt>
                <c:pt idx="16">
                  <c:v>Doppia nomina</c:v>
                </c:pt>
                <c:pt idx="17">
                  <c:v>Ente pubblico/ente del privato sociale</c:v>
                </c:pt>
                <c:pt idx="18">
                  <c:v>Non specificato</c:v>
                </c:pt>
                <c:pt idx="19">
                  <c:v>Professionista</c:v>
                </c:pt>
                <c:pt idx="20">
                  <c:v>Volontario esterno</c:v>
                </c:pt>
              </c:strCache>
            </c:strRef>
          </c:cat>
          <c:val>
            <c:numRef>
              <c:f>'Analisi Uniti'!$B$85:$B$105</c:f>
              <c:numCache>
                <c:formatCode>General</c:formatCode>
                <c:ptCount val="21"/>
                <c:pt idx="0">
                  <c:v>411</c:v>
                </c:pt>
                <c:pt idx="15">
                  <c:v>26</c:v>
                </c:pt>
                <c:pt idx="16">
                  <c:v>2</c:v>
                </c:pt>
                <c:pt idx="17">
                  <c:v>2</c:v>
                </c:pt>
                <c:pt idx="18">
                  <c:v>7</c:v>
                </c:pt>
                <c:pt idx="19">
                  <c:v>196</c:v>
                </c:pt>
                <c:pt idx="2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595C-4D7D-967A-C22BB323699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92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83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66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35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39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67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95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2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77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98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94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5773-B8EE-4CBF-806C-1C9B8991A347}" type="datetimeFigureOut">
              <a:rPr lang="it-IT" smtClean="0"/>
              <a:t>21/07/2022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C079-D62C-4679-A314-728B31D8E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84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0" y="830603"/>
            <a:ext cx="12191999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ts val="4400"/>
              </a:lnSpc>
              <a:spcBef>
                <a:spcPct val="20000"/>
              </a:spcBef>
              <a:defRPr/>
            </a:pPr>
            <a:r>
              <a:rPr lang="it-IT" sz="3500" b="1" dirty="0">
                <a:solidFill>
                  <a:srgbClr val="0070C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Fragilità del beneficiario, anno 2019</a:t>
            </a:r>
          </a:p>
        </p:txBody>
      </p:sp>
      <p:graphicFrame>
        <p:nvGraphicFramePr>
          <p:cNvPr id="9" name="Grafico 8"/>
          <p:cNvGraphicFramePr/>
          <p:nvPr/>
        </p:nvGraphicFramePr>
        <p:xfrm>
          <a:off x="3449706" y="2057400"/>
          <a:ext cx="523858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4004"/>
            <a:ext cx="1618506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1937289" y="5971133"/>
            <a:ext cx="988791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>
                <a:solidFill>
                  <a:prstClr val="black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Fonte: informazioni fornite da Tribunali di Trento e Rovereto elaborate da Associazione Comitato per l’Amministratore di Sostegno in Trentino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515" y="98336"/>
            <a:ext cx="4416967" cy="732267"/>
          </a:xfrm>
          <a:prstGeom prst="rect">
            <a:avLst/>
          </a:prstGeom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014359"/>
              </p:ext>
            </p:extLst>
          </p:nvPr>
        </p:nvGraphicFramePr>
        <p:xfrm>
          <a:off x="174171" y="1452427"/>
          <a:ext cx="11782698" cy="435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2786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 noGrp="1"/>
          </p:cNvSpPr>
          <p:nvPr>
            <p:ph type="title"/>
          </p:nvPr>
        </p:nvSpPr>
        <p:spPr>
          <a:xfrm>
            <a:off x="0" y="945748"/>
            <a:ext cx="12192000" cy="505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ts val="4400"/>
              </a:lnSpc>
              <a:spcBef>
                <a:spcPct val="20000"/>
              </a:spcBef>
              <a:defRPr/>
            </a:pPr>
            <a:r>
              <a:rPr lang="it-IT" sz="3500" b="1" dirty="0">
                <a:solidFill>
                  <a:srgbClr val="0070C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Ricorrente, anno 2019</a:t>
            </a:r>
            <a:endParaRPr lang="it-IT" sz="3500" b="1" dirty="0">
              <a:solidFill>
                <a:schemeClr val="tx1">
                  <a:lumMod val="65000"/>
                  <a:lumOff val="35000"/>
                </a:schemeClr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81" y="5870823"/>
            <a:ext cx="1618506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937289" y="5971133"/>
            <a:ext cx="988791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>
                <a:solidFill>
                  <a:prstClr val="black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Fonte: informazioni fornite da Tribunali di Trento e Rovereto elaborate da Associazione Comitato per l’Amministratore di Sostegno in Trentino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515" y="98336"/>
            <a:ext cx="4416967" cy="732267"/>
          </a:xfrm>
          <a:prstGeom prst="rect">
            <a:avLst/>
          </a:prstGeom>
        </p:spPr>
      </p:pic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283515"/>
              </p:ext>
            </p:extLst>
          </p:nvPr>
        </p:nvGraphicFramePr>
        <p:xfrm>
          <a:off x="252550" y="1541145"/>
          <a:ext cx="11773988" cy="4329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027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941274"/>
            <a:ext cx="12192000" cy="676158"/>
          </a:xfrm>
        </p:spPr>
        <p:txBody>
          <a:bodyPr>
            <a:normAutofit/>
          </a:bodyPr>
          <a:lstStyle/>
          <a:p>
            <a:pPr algn="ctr"/>
            <a:r>
              <a:rPr lang="it-IT" sz="3500" b="1" dirty="0">
                <a:solidFill>
                  <a:srgbClr val="0070C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Soggetto nominato, anno 2019</a:t>
            </a:r>
          </a:p>
        </p:txBody>
      </p:sp>
      <p:sp>
        <p:nvSpPr>
          <p:cNvPr id="9" name="Rettangolo 8"/>
          <p:cNvSpPr/>
          <p:nvPr/>
        </p:nvSpPr>
        <p:spPr>
          <a:xfrm>
            <a:off x="6533427" y="5869995"/>
            <a:ext cx="364502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1100" dirty="0">
              <a:solidFill>
                <a:prstClr val="black"/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pic>
        <p:nvPicPr>
          <p:cNvPr id="8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53" y="5936274"/>
            <a:ext cx="1618506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1968285" y="5971133"/>
            <a:ext cx="985692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>
                <a:solidFill>
                  <a:prstClr val="black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Fonte: informazioni fornite da Tribunali di Trento e Rovereto elaborate da Associazione Comitato per l’Amministratore di Sostegno in Trentino</a:t>
            </a:r>
          </a:p>
        </p:txBody>
      </p:sp>
      <p:graphicFrame>
        <p:nvGraphicFramePr>
          <p:cNvPr id="13" name="Grafic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364090"/>
              </p:ext>
            </p:extLst>
          </p:nvPr>
        </p:nvGraphicFramePr>
        <p:xfrm>
          <a:off x="1968285" y="1591586"/>
          <a:ext cx="8265461" cy="538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515" y="98336"/>
            <a:ext cx="4416967" cy="732267"/>
          </a:xfrm>
          <a:prstGeom prst="rect">
            <a:avLst/>
          </a:prstGeom>
        </p:spPr>
      </p:pic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679089"/>
              </p:ext>
            </p:extLst>
          </p:nvPr>
        </p:nvGraphicFramePr>
        <p:xfrm>
          <a:off x="10029" y="1271451"/>
          <a:ext cx="12181971" cy="484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48028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Meiryo</vt:lpstr>
      <vt:lpstr>Arial</vt:lpstr>
      <vt:lpstr>Calibri</vt:lpstr>
      <vt:lpstr>Calibri Light</vt:lpstr>
      <vt:lpstr>Tema di Office</vt:lpstr>
      <vt:lpstr>Presentazione standard di PowerPoint</vt:lpstr>
      <vt:lpstr>Ricorrente, anno 2019</vt:lpstr>
      <vt:lpstr>Soggetto nominato, anno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</dc:creator>
  <cp:lastModifiedBy>massimo zanoni</cp:lastModifiedBy>
  <cp:revision>47</cp:revision>
  <cp:lastPrinted>2017-08-28T06:58:02Z</cp:lastPrinted>
  <dcterms:created xsi:type="dcterms:W3CDTF">2017-05-24T09:22:26Z</dcterms:created>
  <dcterms:modified xsi:type="dcterms:W3CDTF">2022-07-21T12:41:08Z</dcterms:modified>
</cp:coreProperties>
</file>