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3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SRVRETE\Dati2\amministratori_sostegno\2016\Fund%20raising\Incontro%20con%20Assessore_30_agosto_16\Focus_soggetto_esterno%20_incontro_26_08_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C%20Amministrazione\Dropbox\Raccolta%20dati%20Tribunali\2019\Analisi%20dati%20tribunale%202019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%20Amministrazione\Dropbox\Raccolta%20dati%20Tribunali\2019\Analisi%20dati%20tribunale%20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vm-srvdc01\amministratori_sostegno\Raccolta%20dati%20Tribunali\anaisi%20dati%20201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C%20Amministrazione\Dropbox\Raccolta%20dati%20Tribunali\2019\Analisi%20dati%20tribunale%2020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ofPieChart>
        <c:ofPieType val="bar"/>
        <c:varyColors val="1"/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gapWidth val="100"/>
        <c:splitType val="pos"/>
        <c:splitPos val="4"/>
        <c:secondPieSize val="75"/>
        <c:serLines/>
      </c:ofPieChart>
    </c:plotArea>
    <c:plotVisOnly val="1"/>
    <c:dispBlanksAs val="zero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[Analisi dati tribunale 2019.xlsx]Analisi Uniti!Tabella pivot5</c:name>
    <c:fmtId val="13"/>
  </c:pivotSource>
  <c:chart>
    <c:autoTitleDeleted val="1"/>
    <c:pivotFmts>
      <c:pivotFmt>
        <c:idx val="0"/>
      </c:pivotFmt>
      <c:pivotFmt>
        <c:idx val="1"/>
      </c:pivotFmt>
      <c:pivotFmt>
        <c:idx val="2"/>
      </c:pivotFmt>
      <c:pivotFmt>
        <c:idx val="3"/>
      </c:pivotFmt>
      <c:pivotFmt>
        <c:idx val="4"/>
      </c:pivotFmt>
      <c:pivotFmt>
        <c:idx val="5"/>
      </c:pivotFmt>
      <c:pivotFmt>
        <c:idx val="6"/>
      </c:pivotFmt>
      <c:pivotFmt>
        <c:idx val="7"/>
      </c:pivotFmt>
      <c:pivotFmt>
        <c:idx val="8"/>
      </c:pivotFmt>
      <c:pivotFmt>
        <c:idx val="9"/>
      </c:pivotFmt>
      <c:pivotFmt>
        <c:idx val="10"/>
      </c:pivotFmt>
      <c:pivotFmt>
        <c:idx val="11"/>
      </c:pivotFmt>
      <c:pivotFmt>
        <c:idx val="12"/>
        <c:spPr>
          <a:solidFill>
            <a:schemeClr val="accent6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marker>
          <c:spPr>
            <a:solidFill>
              <a:schemeClr val="accent6"/>
            </a:solidFill>
            <a:ln w="9525">
              <a:solidFill>
                <a:schemeClr val="lt1"/>
              </a:solidFill>
            </a:ln>
            <a:effectLst/>
          </c:spPr>
        </c:marker>
        <c:dLbl>
          <c:idx val="0"/>
          <c:dLblPos val="outEnd"/>
          <c:showLegendKey val="0"/>
          <c:showVal val="0"/>
          <c:showCatName val="1"/>
          <c:showSerName val="0"/>
          <c:showPercent val="0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6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</c:pivotFmt>
      <c:pivotFmt>
        <c:idx val="14"/>
        <c:spPr>
          <a:solidFill>
            <a:schemeClr val="accent5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</c:pivotFmt>
      <c:pivotFmt>
        <c:idx val="15"/>
        <c:spPr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</c:pivotFmt>
      <c:pivotFmt>
        <c:idx val="16"/>
        <c:spPr>
          <a:solidFill>
            <a:schemeClr val="accent6">
              <a:lumMod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</c:pivotFmt>
      <c:pivotFmt>
        <c:idx val="17"/>
        <c:spPr>
          <a:solidFill>
            <a:schemeClr val="accent5">
              <a:lumMod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</c:pivotFmt>
      <c:pivotFmt>
        <c:idx val="18"/>
        <c:spPr>
          <a:solidFill>
            <a:schemeClr val="accent4">
              <a:lumMod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</c:pivotFmt>
      <c:pivotFmt>
        <c:idx val="19"/>
        <c:spPr>
          <a:solidFill>
            <a:schemeClr val="accent6">
              <a:lumMod val="80000"/>
              <a:lumOff val="2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</c:pivotFmt>
      <c:pivotFmt>
        <c:idx val="20"/>
        <c:spPr>
          <a:solidFill>
            <a:schemeClr val="accent5">
              <a:lumMod val="80000"/>
              <a:lumOff val="2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</c:pivotFmt>
      <c:pivotFmt>
        <c:idx val="21"/>
        <c:spPr>
          <a:solidFill>
            <a:schemeClr val="accent4">
              <a:lumMod val="80000"/>
              <a:lumOff val="2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</c:pivotFmt>
      <c:pivotFmt>
        <c:idx val="22"/>
        <c:spPr>
          <a:solidFill>
            <a:schemeClr val="accent6">
              <a:lumMod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</c:pivotFmt>
      <c:pivotFmt>
        <c:idx val="23"/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6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6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5"/>
        <c:spPr>
          <a:solidFill>
            <a:schemeClr val="accent6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</c:pivotFmt>
      <c:pivotFmt>
        <c:idx val="26"/>
        <c:spPr>
          <a:solidFill>
            <a:schemeClr val="accent5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</c:pivotFmt>
      <c:pivotFmt>
        <c:idx val="27"/>
        <c:spPr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</c:pivotFmt>
      <c:pivotFmt>
        <c:idx val="28"/>
        <c:spPr>
          <a:solidFill>
            <a:schemeClr val="accent6">
              <a:lumMod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</c:pivotFmt>
      <c:pivotFmt>
        <c:idx val="29"/>
        <c:spPr>
          <a:solidFill>
            <a:schemeClr val="accent5">
              <a:lumMod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</c:pivotFmt>
      <c:pivotFmt>
        <c:idx val="30"/>
        <c:spPr>
          <a:solidFill>
            <a:schemeClr val="accent4">
              <a:lumMod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</c:pivotFmt>
      <c:pivotFmt>
        <c:idx val="31"/>
        <c:spPr>
          <a:solidFill>
            <a:schemeClr val="accent6">
              <a:lumMod val="80000"/>
              <a:lumOff val="2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</c:pivotFmt>
      <c:pivotFmt>
        <c:idx val="32"/>
        <c:spPr>
          <a:solidFill>
            <a:schemeClr val="accent5">
              <a:lumMod val="80000"/>
              <a:lumOff val="2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</c:pivotFmt>
      <c:pivotFmt>
        <c:idx val="33"/>
        <c:spPr>
          <a:solidFill>
            <a:schemeClr val="accent4">
              <a:lumMod val="80000"/>
              <a:lumOff val="2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</c:pivotFmt>
      <c:pivotFmt>
        <c:idx val="34"/>
        <c:spPr>
          <a:solidFill>
            <a:schemeClr val="accent6">
              <a:lumMod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</c:pivotFmt>
      <c:pivotFmt>
        <c:idx val="35"/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6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6"/>
        <c:spPr>
          <a:solidFill>
            <a:schemeClr val="accent6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</c:pivotFmt>
      <c:pivotFmt>
        <c:idx val="37"/>
        <c:spPr>
          <a:solidFill>
            <a:schemeClr val="accent5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</c:pivotFmt>
      <c:pivotFmt>
        <c:idx val="38"/>
        <c:spPr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</c:pivotFmt>
      <c:pivotFmt>
        <c:idx val="39"/>
        <c:spPr>
          <a:solidFill>
            <a:schemeClr val="accent6">
              <a:lumMod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</c:pivotFmt>
      <c:pivotFmt>
        <c:idx val="40"/>
        <c:spPr>
          <a:solidFill>
            <a:schemeClr val="accent5">
              <a:lumMod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</c:pivotFmt>
      <c:pivotFmt>
        <c:idx val="41"/>
        <c:spPr>
          <a:solidFill>
            <a:schemeClr val="accent4">
              <a:lumMod val="6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</c:pivotFmt>
      <c:pivotFmt>
        <c:idx val="42"/>
        <c:spPr>
          <a:solidFill>
            <a:schemeClr val="accent6">
              <a:lumMod val="80000"/>
              <a:lumOff val="2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</c:pivotFmt>
      <c:pivotFmt>
        <c:idx val="43"/>
        <c:spPr>
          <a:solidFill>
            <a:schemeClr val="accent5">
              <a:lumMod val="80000"/>
              <a:lumOff val="2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</c:pivotFmt>
      <c:pivotFmt>
        <c:idx val="44"/>
        <c:spPr>
          <a:solidFill>
            <a:schemeClr val="accent4">
              <a:lumMod val="80000"/>
              <a:lumOff val="2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</c:pivotFmt>
      <c:pivotFmt>
        <c:idx val="45"/>
        <c:spPr>
          <a:solidFill>
            <a:schemeClr val="accent6">
              <a:lumMod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</c:pivotFmt>
    </c:pivotFmts>
    <c:plotArea>
      <c:layout/>
      <c:pieChart>
        <c:varyColors val="1"/>
        <c:ser>
          <c:idx val="0"/>
          <c:order val="0"/>
          <c:tx>
            <c:strRef>
              <c:f>'Analisi Uniti'!$B$30</c:f>
              <c:strCache>
                <c:ptCount val="1"/>
                <c:pt idx="0">
                  <c:v>Totale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3D0A-49EE-ADA1-AFD49AF57F37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3D0A-49EE-ADA1-AFD49AF57F37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3D0A-49EE-ADA1-AFD49AF57F37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3D0A-49EE-ADA1-AFD49AF57F37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3D0A-49EE-ADA1-AFD49AF57F37}"/>
              </c:ext>
            </c:extLst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3D0A-49EE-ADA1-AFD49AF57F37}"/>
              </c:ext>
            </c:extLst>
          </c:dPt>
          <c:dPt>
            <c:idx val="6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3D0A-49EE-ADA1-AFD49AF57F37}"/>
              </c:ext>
            </c:extLst>
          </c:dPt>
          <c:dPt>
            <c:idx val="7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3D0A-49EE-ADA1-AFD49AF57F37}"/>
              </c:ext>
            </c:extLst>
          </c:dPt>
          <c:dPt>
            <c:idx val="8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3D0A-49EE-ADA1-AFD49AF57F37}"/>
              </c:ext>
            </c:extLst>
          </c:dPt>
          <c:dPt>
            <c:idx val="9"/>
            <c:bubble3D val="0"/>
            <c:spPr>
              <a:solidFill>
                <a:schemeClr val="accent6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3D0A-49EE-ADA1-AFD49AF57F37}"/>
              </c:ext>
            </c:extLst>
          </c:dPt>
          <c:dLbls>
            <c:dLbl>
              <c:idx val="0"/>
              <c:layout>
                <c:manualLayout>
                  <c:x val="5.3892580459925224E-3"/>
                  <c:y val="-8.7529101703302543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0A-49EE-ADA1-AFD49AF57F37}"/>
                </c:ext>
              </c:extLst>
            </c:dLbl>
            <c:dLbl>
              <c:idx val="1"/>
              <c:layout>
                <c:manualLayout>
                  <c:x val="7.113820620710129E-2"/>
                  <c:y val="2.9176367234434179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0A-49EE-ADA1-AFD49AF57F37}"/>
                </c:ext>
              </c:extLst>
            </c:dLbl>
            <c:dLbl>
              <c:idx val="2"/>
              <c:layout>
                <c:manualLayout>
                  <c:x val="6.4671096551910265E-2"/>
                  <c:y val="3.501164068132101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D0A-49EE-ADA1-AFD49AF57F37}"/>
                </c:ext>
              </c:extLst>
            </c:dLbl>
            <c:dLbl>
              <c:idx val="3"/>
              <c:layout>
                <c:manualLayout>
                  <c:x val="4.3114064367940179E-3"/>
                  <c:y val="5.835273446886809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0A-49EE-ADA1-AFD49AF57F37}"/>
                </c:ext>
              </c:extLst>
            </c:dLbl>
            <c:dLbl>
              <c:idx val="4"/>
              <c:layout>
                <c:manualLayout>
                  <c:x val="3.2335548275955134E-3"/>
                  <c:y val="-8.7529101703302543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0A-49EE-ADA1-AFD49AF57F37}"/>
                </c:ext>
              </c:extLst>
            </c:dLbl>
            <c:dLbl>
              <c:idx val="5"/>
              <c:layout>
                <c:manualLayout>
                  <c:x val="6.4671096551909479E-3"/>
                  <c:y val="-1.458818361721708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D0A-49EE-ADA1-AFD49AF57F37}"/>
                </c:ext>
              </c:extLst>
            </c:dLbl>
            <c:dLbl>
              <c:idx val="6"/>
              <c:layout>
                <c:manualLayout>
                  <c:x val="0"/>
                  <c:y val="1.458818361721698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D0A-49EE-ADA1-AFD49AF57F37}"/>
                </c:ext>
              </c:extLst>
            </c:dLbl>
            <c:dLbl>
              <c:idx val="7"/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89327979041812"/>
                      <c:h val="7.997242258958407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3D0A-49EE-ADA1-AFD49AF57F37}"/>
                </c:ext>
              </c:extLst>
            </c:dLbl>
            <c:dLbl>
              <c:idx val="8"/>
              <c:layout>
                <c:manualLayout>
                  <c:x val="-0.10455160609225493"/>
                  <c:y val="3.501164068132101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3361128325617784"/>
                      <c:h val="5.6631328802036737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3D0A-49EE-ADA1-AFD49AF57F37}"/>
                </c:ext>
              </c:extLst>
            </c:dLbl>
            <c:dLbl>
              <c:idx val="9"/>
              <c:layout>
                <c:manualLayout>
                  <c:x val="-0.11748582540263698"/>
                  <c:y val="-3.2094003957877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595053866270696"/>
                      <c:h val="4.20431451848196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3D0A-49EE-ADA1-AFD49AF57F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spc="0" baseline="0">
                    <a:solidFill>
                      <a:schemeClr val="accent6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'Analisi Uniti'!$A$31:$A$41</c:f>
              <c:strCache>
                <c:ptCount val="10"/>
                <c:pt idx="0">
                  <c:v>Altro</c:v>
                </c:pt>
                <c:pt idx="1">
                  <c:v>Non specificato</c:v>
                </c:pt>
                <c:pt idx="2">
                  <c:v>Persona  con altre dipendenze</c:v>
                </c:pt>
                <c:pt idx="3">
                  <c:v>Persona con disabilità</c:v>
                </c:pt>
                <c:pt idx="4">
                  <c:v>Persona con disturbo psichiatrico</c:v>
                </c:pt>
                <c:pt idx="5">
                  <c:v>Persona con diverse patologie</c:v>
                </c:pt>
                <c:pt idx="6">
                  <c:v>Persona con ludopatia</c:v>
                </c:pt>
                <c:pt idx="7">
                  <c:v>Persona di età &gt; 70 anni con patologia</c:v>
                </c:pt>
                <c:pt idx="8">
                  <c:v>Persona età &lt; 70 anni con malattia degenerativa</c:v>
                </c:pt>
                <c:pt idx="9">
                  <c:v>Stati vegetativi e di minima coscienza</c:v>
                </c:pt>
              </c:strCache>
            </c:strRef>
          </c:cat>
          <c:val>
            <c:numRef>
              <c:f>'Analisi Uniti'!$B$31:$B$41</c:f>
              <c:numCache>
                <c:formatCode>General</c:formatCode>
                <c:ptCount val="10"/>
                <c:pt idx="0">
                  <c:v>6</c:v>
                </c:pt>
                <c:pt idx="1">
                  <c:v>4</c:v>
                </c:pt>
                <c:pt idx="2">
                  <c:v>16</c:v>
                </c:pt>
                <c:pt idx="3">
                  <c:v>131</c:v>
                </c:pt>
                <c:pt idx="4">
                  <c:v>91</c:v>
                </c:pt>
                <c:pt idx="5">
                  <c:v>2</c:v>
                </c:pt>
                <c:pt idx="6">
                  <c:v>10</c:v>
                </c:pt>
                <c:pt idx="7">
                  <c:v>380</c:v>
                </c:pt>
                <c:pt idx="8">
                  <c:v>21</c:v>
                </c:pt>
                <c:pt idx="9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3D0A-49EE-ADA1-AFD49AF57F37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[Analisi dati tribunale 2019.xlsx]Analisi Uniti!Tabella pivot1</c:name>
    <c:fmtId val="21"/>
  </c:pivotSource>
  <c:chart>
    <c:autoTitleDeleted val="1"/>
    <c:pivotFmts>
      <c:pivotFmt>
        <c:idx val="0"/>
      </c:pivotFmt>
      <c:pivotFmt>
        <c:idx val="1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marker>
          <c:spPr>
            <a:solidFill>
              <a:schemeClr val="accent1"/>
            </a:solidFill>
            <a:ln w="9525">
              <a:solidFill>
                <a:schemeClr val="lt1"/>
              </a:solidFill>
            </a:ln>
            <a:effectLst/>
          </c:spPr>
        </c:marker>
        <c:dLbl>
          <c:idx val="0"/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dLbl>
          <c:idx val="0"/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3"/>
        <c:dLbl>
          <c:idx val="0"/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4"/>
        <c:dLbl>
          <c:idx val="0"/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5"/>
        <c:dLbl>
          <c:idx val="0"/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6"/>
        <c:dLbl>
          <c:idx val="0"/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7"/>
        <c:dLbl>
          <c:idx val="0"/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8"/>
        <c:dLbl>
          <c:idx val="0"/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9"/>
        <c:dLbl>
          <c:idx val="0"/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xForSave val="1"/>
            </c:ext>
          </c:extLst>
        </c:dLbl>
      </c:pivotFmt>
      <c:pivotFmt>
        <c:idx val="10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1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2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3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5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6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7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8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9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0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1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2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3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4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5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6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7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8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9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0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1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2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33"/>
        <c:spPr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c:spP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1000" b="1" i="0" u="none" strike="noStrike" kern="1200" spc="0" baseline="0">
                  <a:solidFill>
                    <a:schemeClr val="accent1"/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outEnd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</c:pivotFmts>
    <c:plotArea>
      <c:layout/>
      <c:pieChart>
        <c:varyColors val="1"/>
        <c:ser>
          <c:idx val="0"/>
          <c:order val="0"/>
          <c:tx>
            <c:strRef>
              <c:f>'Analisi Uniti'!$B$49</c:f>
              <c:strCache>
                <c:ptCount val="1"/>
                <c:pt idx="0">
                  <c:v>Totale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4F56-4D77-ABD5-A636A23A87D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4F56-4D77-ABD5-A636A23A87D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4F56-4D77-ABD5-A636A23A87D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4F56-4D77-ABD5-A636A23A87D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4F56-4D77-ABD5-A636A23A87D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4F56-4D77-ABD5-A636A23A87D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4F56-4D77-ABD5-A636A23A87D3}"/>
              </c:ext>
            </c:extLst>
          </c:dPt>
          <c:dLbls>
            <c:dLbl>
              <c:idx val="0"/>
              <c:layout>
                <c:manualLayout>
                  <c:x val="1.0786489675375921E-3"/>
                  <c:y val="-5.86648706901529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F56-4D77-ABD5-A636A23A87D3}"/>
                </c:ext>
              </c:extLst>
            </c:dLbl>
            <c:dLbl>
              <c:idx val="1"/>
              <c:layout>
                <c:manualLayout>
                  <c:x val="3.2359469026127766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F56-4D77-ABD5-A636A23A87D3}"/>
                </c:ext>
              </c:extLst>
            </c:dLbl>
            <c:dLbl>
              <c:idx val="2"/>
              <c:layout>
                <c:manualLayout>
                  <c:x val="1.6179734513063884E-2"/>
                  <c:y val="2.933243534507647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F56-4D77-ABD5-A636A23A87D3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4F56-4D77-ABD5-A636A23A87D3}"/>
                </c:ext>
              </c:extLst>
            </c:dLbl>
            <c:dLbl>
              <c:idx val="4"/>
              <c:layout>
                <c:manualLayout>
                  <c:x val="0"/>
                  <c:y val="2.933243534507646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F56-4D77-ABD5-A636A23A87D3}"/>
                </c:ext>
              </c:extLst>
            </c:dLbl>
            <c:dLbl>
              <c:idx val="5"/>
              <c:layout>
                <c:manualLayout>
                  <c:x val="1.0786489675375921E-3"/>
                  <c:y val="-5.866487069015293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F56-4D77-ABD5-A636A23A87D3}"/>
                </c:ext>
              </c:extLst>
            </c:dLbl>
            <c:dLbl>
              <c:idx val="6"/>
              <c:layout>
                <c:manualLayout>
                  <c:x val="-1.0786489675375921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F56-4D77-ABD5-A636A23A87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'Analisi Uniti'!$A$50:$A$57</c:f>
              <c:strCache>
                <c:ptCount val="7"/>
                <c:pt idx="0">
                  <c:v>Altro </c:v>
                </c:pt>
                <c:pt idx="1">
                  <c:v>Beneficiario</c:v>
                </c:pt>
                <c:pt idx="2">
                  <c:v>Conoscente</c:v>
                </c:pt>
                <c:pt idx="3">
                  <c:v>Familiare</c:v>
                </c:pt>
                <c:pt idx="4">
                  <c:v>Non specificato</c:v>
                </c:pt>
                <c:pt idx="5">
                  <c:v>Pubblico ministero</c:v>
                </c:pt>
                <c:pt idx="6">
                  <c:v>Servizio sociale/sanitario</c:v>
                </c:pt>
              </c:strCache>
            </c:strRef>
          </c:cat>
          <c:val>
            <c:numRef>
              <c:f>'Analisi Uniti'!$B$50:$B$57</c:f>
              <c:numCache>
                <c:formatCode>General</c:formatCode>
                <c:ptCount val="7"/>
                <c:pt idx="0">
                  <c:v>1</c:v>
                </c:pt>
                <c:pt idx="1">
                  <c:v>72</c:v>
                </c:pt>
                <c:pt idx="2">
                  <c:v>1</c:v>
                </c:pt>
                <c:pt idx="3">
                  <c:v>482</c:v>
                </c:pt>
                <c:pt idx="4">
                  <c:v>6</c:v>
                </c:pt>
                <c:pt idx="5">
                  <c:v>26</c:v>
                </c:pt>
                <c:pt idx="6">
                  <c:v>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F56-4D77-ABD5-A636A23A87D3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[anaisi dati 2017.xlsx]Tabella!Tabella pivot2</c:name>
    <c:fmtId val="22"/>
  </c:pivotSource>
  <c:chart>
    <c:autoTitleDeleted val="1"/>
    <c:pivotFmts>
      <c:pivotFmt>
        <c:idx val="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</c:pivotFmt>
      <c:pivotFmt>
        <c:idx val="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bestFit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dLbl>
          <c:idx val="0"/>
          <c:spPr>
            <a:solidFill>
              <a:srgbClr val="FF0000"/>
            </a:solidFill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showLegendKey val="1"/>
          <c:showVal val="1"/>
          <c:showCatName val="1"/>
          <c:showSerName val="1"/>
          <c:showPercent val="1"/>
          <c:showBubbleSize val="1"/>
          <c:extLst>
            <c:ext xmlns:c15="http://schemas.microsoft.com/office/drawing/2012/chart" uri="{CE6537A1-D6FC-4f65-9D91-7224C49458BB}"/>
          </c:extLst>
        </c:dLbl>
      </c:pivotFmt>
      <c:pivotFmt>
        <c:idx val="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5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bestFit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8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9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10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11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12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13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lIns="38100" tIns="19050" rIns="38100" bIns="19050" anchor="ctr" anchorCtr="1">
              <a:spAutoFit/>
            </a:bodyPr>
            <a:lstStyle/>
            <a:p>
              <a:pPr>
                <a:defRPr sz="900" b="0" i="0" u="none" strike="noStrike" kern="1200" baseline="0">
                  <a:solidFill>
                    <a:schemeClr val="tx1">
                      <a:lumMod val="95000"/>
                      <a:lumOff val="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it-IT"/>
            </a:p>
          </c:txPr>
          <c:dLblPos val="bestFit"/>
          <c:showLegendKey val="0"/>
          <c:showVal val="1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/>
          </c:extLst>
        </c:dLbl>
      </c:pivotFmt>
      <c:pivotFmt>
        <c:idx val="14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15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16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17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  <c:pivotFmt>
        <c:idx val="18"/>
        <c:spPr>
          <a:solidFill>
            <a:schemeClr val="accent2"/>
          </a:solidFill>
          <a:ln w="19050">
            <a:solidFill>
              <a:schemeClr val="lt1"/>
            </a:solidFill>
          </a:ln>
          <a:effectLst/>
        </c:spPr>
      </c:pivotFmt>
    </c:pivotFmts>
    <c:plotArea>
      <c:layout>
        <c:manualLayout>
          <c:layoutTarget val="inner"/>
          <c:xMode val="edge"/>
          <c:yMode val="edge"/>
          <c:x val="7.754266101352715E-2"/>
          <c:y val="0.12453311839957014"/>
          <c:w val="0.76833348139174906"/>
          <c:h val="0.72107450348234026"/>
        </c:manualLayout>
      </c:layout>
      <c:ofPieChart>
        <c:ofPieType val="bar"/>
        <c:varyColors val="1"/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gapWidth val="100"/>
        <c:splitType val="cust"/>
        <c:custSplit>
          <c:secondPiePt val="0"/>
          <c:secondPiePt val="1"/>
          <c:secondPiePt val="3"/>
          <c:secondPiePt val="4"/>
        </c:custSplit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095323901197929E-2"/>
          <c:y val="9.135173605101729E-2"/>
          <c:w val="0.85206449760880243"/>
          <c:h val="0.81729652789796536"/>
        </c:manualLayout>
      </c:layout>
      <c:ofPieChart>
        <c:ofPieType val="bar"/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95C-4D7D-967A-C22BB323699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95C-4D7D-967A-C22BB323699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595C-4D7D-967A-C22BB323699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595C-4D7D-967A-C22BB323699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595C-4D7D-967A-C22BB323699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595C-4D7D-967A-C22BB323699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595C-4D7D-967A-C22BB323699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595C-4D7D-967A-C22BB323699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595C-4D7D-967A-C22BB3236990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595C-4D7D-967A-C22BB3236990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595C-4D7D-967A-C22BB3236990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595C-4D7D-967A-C22BB3236990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595C-4D7D-967A-C22BB3236990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595C-4D7D-967A-C22BB3236990}"/>
              </c:ext>
            </c:extLst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D-595C-4D7D-967A-C22BB3236990}"/>
              </c:ext>
            </c:extLst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F-595C-4D7D-967A-C22BB3236990}"/>
              </c:ext>
            </c:extLst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1-595C-4D7D-967A-C22BB3236990}"/>
              </c:ext>
            </c:extLst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3-595C-4D7D-967A-C22BB3236990}"/>
              </c:ext>
            </c:extLst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5-595C-4D7D-967A-C22BB3236990}"/>
              </c:ext>
            </c:extLst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7-595C-4D7D-967A-C22BB3236990}"/>
              </c:ext>
            </c:extLst>
          </c:dPt>
          <c:dPt>
            <c:idx val="20"/>
            <c:bubble3D val="0"/>
            <c:spPr>
              <a:solidFill>
                <a:schemeClr val="accent3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9-595C-4D7D-967A-C22BB3236990}"/>
              </c:ext>
            </c:extLst>
          </c:dPt>
          <c:dPt>
            <c:idx val="21"/>
            <c:bubble3D val="0"/>
            <c:spPr>
              <a:solidFill>
                <a:schemeClr val="accent4">
                  <a:lumMod val="8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B-595C-4D7D-967A-C22BB3236990}"/>
              </c:ext>
            </c:extLst>
          </c:dPt>
          <c:dLbls>
            <c:dLbl>
              <c:idx val="0"/>
              <c:layout>
                <c:manualLayout>
                  <c:x val="-6.2551454111982562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95C-4D7D-967A-C22BB3236990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595C-4D7D-967A-C22BB3236990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595C-4D7D-967A-C22BB3236990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595C-4D7D-967A-C22BB3236990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595C-4D7D-967A-C22BB3236990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595C-4D7D-967A-C22BB3236990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595C-4D7D-967A-C22BB3236990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F-595C-4D7D-967A-C22BB3236990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1-595C-4D7D-967A-C22BB3236990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3-595C-4D7D-967A-C22BB3236990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5-595C-4D7D-967A-C22BB3236990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7-595C-4D7D-967A-C22BB3236990}"/>
                </c:ext>
              </c:extLst>
            </c:dLbl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9-595C-4D7D-967A-C22BB3236990}"/>
                </c:ext>
              </c:extLst>
            </c:dLbl>
            <c:dLbl>
              <c:idx val="1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595C-4D7D-967A-C22BB3236990}"/>
                </c:ext>
              </c:extLst>
            </c:dLbl>
            <c:dLbl>
              <c:idx val="1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D-595C-4D7D-967A-C22BB3236990}"/>
                </c:ext>
              </c:extLst>
            </c:dLbl>
            <c:dLbl>
              <c:idx val="15"/>
              <c:layout>
                <c:manualLayout>
                  <c:x val="7.2976696463979435E-3"/>
                  <c:y val="-3.67206213343918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595C-4D7D-967A-C22BB3236990}"/>
                </c:ext>
              </c:extLst>
            </c:dLbl>
            <c:dLbl>
              <c:idx val="16"/>
              <c:layout>
                <c:manualLayout>
                  <c:x val="8.3401938815974973E-3"/>
                  <c:y val="1.836031066719592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1-595C-4D7D-967A-C22BB3236990}"/>
                </c:ext>
              </c:extLst>
            </c:dLbl>
            <c:dLbl>
              <c:idx val="17"/>
              <c:layout>
                <c:manualLayout>
                  <c:x val="3.1275727055989659E-3"/>
                  <c:y val="-2.098321219108106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3-595C-4D7D-967A-C22BB3236990}"/>
                </c:ext>
              </c:extLst>
            </c:dLbl>
            <c:dLbl>
              <c:idx val="18"/>
              <c:layout>
                <c:manualLayout>
                  <c:x val="6.2551454111982371E-3"/>
                  <c:y val="3.67206213343918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1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5-595C-4D7D-967A-C22BB3236990}"/>
                </c:ext>
              </c:extLst>
            </c:dLbl>
            <c:dLbl>
              <c:idx val="19"/>
              <c:layout>
                <c:manualLayout>
                  <c:x val="3.1275727055989659E-3"/>
                  <c:y val="-5.245803047770265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2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7-595C-4D7D-967A-C22BB3236990}"/>
                </c:ext>
              </c:extLst>
            </c:dLbl>
            <c:dLbl>
              <c:idx val="20"/>
              <c:layout>
                <c:manualLayout>
                  <c:x val="3.1275727055989659E-3"/>
                  <c:y val="-5.2458030477702654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3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9-595C-4D7D-967A-C22BB3236990}"/>
                </c:ext>
              </c:extLst>
            </c:dLbl>
            <c:dLbl>
              <c:idx val="21"/>
              <c:layout>
                <c:manualLayout>
                  <c:x val="-4.1700969407989013E-3"/>
                  <c:y val="-3.93435228582769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>
                          <a:lumMod val="8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2B-595C-4D7D-967A-C22BB3236990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'Analisi Uniti'!$A$85:$A$105</c:f>
              <c:strCache>
                <c:ptCount val="21"/>
                <c:pt idx="0">
                  <c:v>Familiare</c:v>
                </c:pt>
                <c:pt idx="15">
                  <c:v>Conoscente</c:v>
                </c:pt>
                <c:pt idx="16">
                  <c:v>Doppia nomina</c:v>
                </c:pt>
                <c:pt idx="17">
                  <c:v>Ente pubblico/ente del privato sociale</c:v>
                </c:pt>
                <c:pt idx="18">
                  <c:v>Non specificato</c:v>
                </c:pt>
                <c:pt idx="19">
                  <c:v>Professionista</c:v>
                </c:pt>
                <c:pt idx="20">
                  <c:v>Volontario esterno</c:v>
                </c:pt>
              </c:strCache>
            </c:strRef>
          </c:cat>
          <c:val>
            <c:numRef>
              <c:f>'Analisi Uniti'!$B$85:$B$105</c:f>
              <c:numCache>
                <c:formatCode>General</c:formatCode>
                <c:ptCount val="21"/>
                <c:pt idx="0">
                  <c:v>411</c:v>
                </c:pt>
                <c:pt idx="15">
                  <c:v>26</c:v>
                </c:pt>
                <c:pt idx="16">
                  <c:v>2</c:v>
                </c:pt>
                <c:pt idx="17">
                  <c:v>2</c:v>
                </c:pt>
                <c:pt idx="18">
                  <c:v>7</c:v>
                </c:pt>
                <c:pt idx="19">
                  <c:v>196</c:v>
                </c:pt>
                <c:pt idx="20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C-595C-4D7D-967A-C22BB3236990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4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15773-B8EE-4CBF-806C-1C9B8991A347}" type="datetimeFigureOut">
              <a:rPr lang="it-IT" smtClean="0"/>
              <a:t>21/07/2022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079-D62C-4679-A314-728B31D8E3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8929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15773-B8EE-4CBF-806C-1C9B8991A347}" type="datetimeFigureOut">
              <a:rPr lang="it-IT" smtClean="0"/>
              <a:t>21/07/2022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079-D62C-4679-A314-728B31D8E3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6833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15773-B8EE-4CBF-806C-1C9B8991A347}" type="datetimeFigureOut">
              <a:rPr lang="it-IT" smtClean="0"/>
              <a:t>21/07/2022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079-D62C-4679-A314-728B31D8E3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166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15773-B8EE-4CBF-806C-1C9B8991A347}" type="datetimeFigureOut">
              <a:rPr lang="it-IT" smtClean="0"/>
              <a:t>21/07/2022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079-D62C-4679-A314-728B31D8E3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7354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15773-B8EE-4CBF-806C-1C9B8991A347}" type="datetimeFigureOut">
              <a:rPr lang="it-IT" smtClean="0"/>
              <a:t>21/07/2022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079-D62C-4679-A314-728B31D8E3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6390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15773-B8EE-4CBF-806C-1C9B8991A347}" type="datetimeFigureOut">
              <a:rPr lang="it-IT" smtClean="0"/>
              <a:t>21/07/2022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079-D62C-4679-A314-728B31D8E3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8679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15773-B8EE-4CBF-806C-1C9B8991A347}" type="datetimeFigureOut">
              <a:rPr lang="it-IT" smtClean="0"/>
              <a:t>21/07/2022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079-D62C-4679-A314-728B31D8E3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2955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15773-B8EE-4CBF-806C-1C9B8991A347}" type="datetimeFigureOut">
              <a:rPr lang="it-IT" smtClean="0"/>
              <a:t>21/07/2022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079-D62C-4679-A314-728B31D8E3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729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15773-B8EE-4CBF-806C-1C9B8991A347}" type="datetimeFigureOut">
              <a:rPr lang="it-IT" smtClean="0"/>
              <a:t>21/07/2022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079-D62C-4679-A314-728B31D8E3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777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15773-B8EE-4CBF-806C-1C9B8991A347}" type="datetimeFigureOut">
              <a:rPr lang="it-IT" smtClean="0"/>
              <a:t>21/07/2022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079-D62C-4679-A314-728B31D8E3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8984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15773-B8EE-4CBF-806C-1C9B8991A347}" type="datetimeFigureOut">
              <a:rPr lang="it-IT" smtClean="0"/>
              <a:t>21/07/2022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5C079-D62C-4679-A314-728B31D8E3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8946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15773-B8EE-4CBF-806C-1C9B8991A347}" type="datetimeFigureOut">
              <a:rPr lang="it-IT" smtClean="0"/>
              <a:t>21/07/2022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5C079-D62C-4679-A314-728B31D8E3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784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2"/>
          <p:cNvSpPr txBox="1">
            <a:spLocks/>
          </p:cNvSpPr>
          <p:nvPr/>
        </p:nvSpPr>
        <p:spPr>
          <a:xfrm>
            <a:off x="0" y="830603"/>
            <a:ext cx="12191999" cy="7200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ctr">
              <a:lnSpc>
                <a:spcPts val="4400"/>
              </a:lnSpc>
              <a:spcBef>
                <a:spcPct val="20000"/>
              </a:spcBef>
              <a:defRPr/>
            </a:pPr>
            <a:r>
              <a:rPr lang="it-IT" sz="3500" b="1" dirty="0">
                <a:solidFill>
                  <a:srgbClr val="0070C0"/>
                </a:solidFill>
                <a:latin typeface="Meiryo" pitchFamily="34" charset="-128"/>
                <a:ea typeface="Meiryo" pitchFamily="34" charset="-128"/>
                <a:cs typeface="Meiryo" pitchFamily="34" charset="-128"/>
              </a:rPr>
              <a:t>Fragilità del beneficiario, anno 2019</a:t>
            </a:r>
          </a:p>
        </p:txBody>
      </p:sp>
      <p:graphicFrame>
        <p:nvGraphicFramePr>
          <p:cNvPr id="9" name="Grafico 8"/>
          <p:cNvGraphicFramePr/>
          <p:nvPr/>
        </p:nvGraphicFramePr>
        <p:xfrm>
          <a:off x="3449706" y="2057400"/>
          <a:ext cx="5238582" cy="3747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1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794004"/>
            <a:ext cx="1618506" cy="964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ttangolo 12"/>
          <p:cNvSpPr/>
          <p:nvPr/>
        </p:nvSpPr>
        <p:spPr>
          <a:xfrm>
            <a:off x="1937289" y="5971133"/>
            <a:ext cx="9887918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1100" dirty="0">
                <a:solidFill>
                  <a:prstClr val="black"/>
                </a:solidFill>
                <a:latin typeface="Meiryo" pitchFamily="34" charset="-128"/>
                <a:ea typeface="Meiryo" pitchFamily="34" charset="-128"/>
                <a:cs typeface="Meiryo" pitchFamily="34" charset="-128"/>
              </a:rPr>
              <a:t>Fonte: informazioni fornite da Tribunali di Trento e Rovereto elaborate da Associazione Comitato per l’Amministratore di Sostegno in Trentino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515" y="98336"/>
            <a:ext cx="4416967" cy="732267"/>
          </a:xfrm>
          <a:prstGeom prst="rect">
            <a:avLst/>
          </a:prstGeom>
        </p:spPr>
      </p:pic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9014359"/>
              </p:ext>
            </p:extLst>
          </p:nvPr>
        </p:nvGraphicFramePr>
        <p:xfrm>
          <a:off x="174171" y="1452427"/>
          <a:ext cx="11782698" cy="4352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4227861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2"/>
          <p:cNvSpPr txBox="1">
            <a:spLocks noGrp="1"/>
          </p:cNvSpPr>
          <p:nvPr>
            <p:ph type="title"/>
          </p:nvPr>
        </p:nvSpPr>
        <p:spPr>
          <a:xfrm>
            <a:off x="0" y="945748"/>
            <a:ext cx="12192000" cy="5058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>
              <a:lnSpc>
                <a:spcPts val="4400"/>
              </a:lnSpc>
              <a:spcBef>
                <a:spcPct val="20000"/>
              </a:spcBef>
              <a:defRPr/>
            </a:pPr>
            <a:r>
              <a:rPr lang="it-IT" sz="3500" b="1" dirty="0">
                <a:solidFill>
                  <a:srgbClr val="0070C0"/>
                </a:solidFill>
                <a:latin typeface="Meiryo" pitchFamily="34" charset="-128"/>
                <a:ea typeface="Meiryo" pitchFamily="34" charset="-128"/>
                <a:cs typeface="Meiryo" pitchFamily="34" charset="-128"/>
              </a:rPr>
              <a:t>Ricorrente, anno 2019</a:t>
            </a:r>
            <a:endParaRPr lang="it-IT" sz="3500" b="1" dirty="0">
              <a:solidFill>
                <a:schemeClr val="tx1">
                  <a:lumMod val="65000"/>
                  <a:lumOff val="35000"/>
                </a:schemeClr>
              </a:solidFill>
              <a:latin typeface="Meiryo" pitchFamily="34" charset="-128"/>
              <a:ea typeface="Meiryo" pitchFamily="34" charset="-128"/>
              <a:cs typeface="Meiryo" pitchFamily="34" charset="-128"/>
            </a:endParaRPr>
          </a:p>
        </p:txBody>
      </p:sp>
      <p:pic>
        <p:nvPicPr>
          <p:cNvPr id="7" name="Picture 3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881" y="5870823"/>
            <a:ext cx="1618506" cy="964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tangolo 7"/>
          <p:cNvSpPr/>
          <p:nvPr/>
        </p:nvSpPr>
        <p:spPr>
          <a:xfrm>
            <a:off x="1937289" y="5971133"/>
            <a:ext cx="9887918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1100" dirty="0">
                <a:solidFill>
                  <a:prstClr val="black"/>
                </a:solidFill>
                <a:latin typeface="Meiryo" pitchFamily="34" charset="-128"/>
                <a:ea typeface="Meiryo" pitchFamily="34" charset="-128"/>
                <a:cs typeface="Meiryo" pitchFamily="34" charset="-128"/>
              </a:rPr>
              <a:t>Fonte: informazioni fornite da Tribunali di Trento e Rovereto elaborate da Associazione Comitato per l’Amministratore di Sostegno in Trentino</a:t>
            </a:r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515" y="98336"/>
            <a:ext cx="4416967" cy="732267"/>
          </a:xfrm>
          <a:prstGeom prst="rect">
            <a:avLst/>
          </a:prstGeom>
        </p:spPr>
      </p:pic>
      <p:graphicFrame>
        <p:nvGraphicFramePr>
          <p:cNvPr id="10" name="Grafico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4283515"/>
              </p:ext>
            </p:extLst>
          </p:nvPr>
        </p:nvGraphicFramePr>
        <p:xfrm>
          <a:off x="252550" y="1541145"/>
          <a:ext cx="11773988" cy="43296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50277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" y="941274"/>
            <a:ext cx="12192000" cy="676158"/>
          </a:xfrm>
        </p:spPr>
        <p:txBody>
          <a:bodyPr>
            <a:normAutofit/>
          </a:bodyPr>
          <a:lstStyle/>
          <a:p>
            <a:pPr algn="ctr"/>
            <a:r>
              <a:rPr lang="it-IT" sz="3500" b="1" dirty="0">
                <a:solidFill>
                  <a:srgbClr val="0070C0"/>
                </a:solidFill>
                <a:latin typeface="Meiryo" pitchFamily="34" charset="-128"/>
                <a:ea typeface="Meiryo" pitchFamily="34" charset="-128"/>
                <a:cs typeface="Meiryo" pitchFamily="34" charset="-128"/>
              </a:rPr>
              <a:t>Soggetto nominato, anno 2019</a:t>
            </a:r>
          </a:p>
        </p:txBody>
      </p:sp>
      <p:sp>
        <p:nvSpPr>
          <p:cNvPr id="9" name="Rettangolo 8"/>
          <p:cNvSpPr/>
          <p:nvPr/>
        </p:nvSpPr>
        <p:spPr>
          <a:xfrm>
            <a:off x="6533427" y="5869995"/>
            <a:ext cx="3645024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sz="1100" dirty="0">
              <a:solidFill>
                <a:prstClr val="black"/>
              </a:solidFill>
              <a:latin typeface="Meiryo" pitchFamily="34" charset="-128"/>
              <a:ea typeface="Meiryo" pitchFamily="34" charset="-128"/>
              <a:cs typeface="Meiryo" pitchFamily="34" charset="-128"/>
            </a:endParaRPr>
          </a:p>
        </p:txBody>
      </p:sp>
      <p:pic>
        <p:nvPicPr>
          <p:cNvPr id="8" name="Picture 3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153" y="5936274"/>
            <a:ext cx="1618506" cy="964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ttangolo 10"/>
          <p:cNvSpPr/>
          <p:nvPr/>
        </p:nvSpPr>
        <p:spPr>
          <a:xfrm>
            <a:off x="1968285" y="5971133"/>
            <a:ext cx="9856922" cy="8640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1100" dirty="0">
                <a:solidFill>
                  <a:prstClr val="black"/>
                </a:solidFill>
                <a:latin typeface="Meiryo" pitchFamily="34" charset="-128"/>
                <a:ea typeface="Meiryo" pitchFamily="34" charset="-128"/>
                <a:cs typeface="Meiryo" pitchFamily="34" charset="-128"/>
              </a:rPr>
              <a:t>Fonte: informazioni fornite da Tribunali di Trento e Rovereto elaborate da Associazione Comitato per l’Amministratore di Sostegno in Trentino</a:t>
            </a:r>
          </a:p>
        </p:txBody>
      </p:sp>
      <p:graphicFrame>
        <p:nvGraphicFramePr>
          <p:cNvPr id="13" name="Grafico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364090"/>
              </p:ext>
            </p:extLst>
          </p:nvPr>
        </p:nvGraphicFramePr>
        <p:xfrm>
          <a:off x="1968285" y="1591586"/>
          <a:ext cx="8265461" cy="53831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2" name="Immagin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7515" y="98336"/>
            <a:ext cx="4416967" cy="732267"/>
          </a:xfrm>
          <a:prstGeom prst="rect">
            <a:avLst/>
          </a:prstGeom>
        </p:spPr>
      </p:pic>
      <p:graphicFrame>
        <p:nvGraphicFramePr>
          <p:cNvPr id="14" name="Grafico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6679089"/>
              </p:ext>
            </p:extLst>
          </p:nvPr>
        </p:nvGraphicFramePr>
        <p:xfrm>
          <a:off x="10029" y="1271451"/>
          <a:ext cx="12181971" cy="4841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6480285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</Words>
  <Application>Microsoft Office PowerPoint</Application>
  <PresentationFormat>Widescreen</PresentationFormat>
  <Paragraphs>31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Meiryo</vt:lpstr>
      <vt:lpstr>Arial</vt:lpstr>
      <vt:lpstr>Calibri</vt:lpstr>
      <vt:lpstr>Calibri Light</vt:lpstr>
      <vt:lpstr>Tema di Office</vt:lpstr>
      <vt:lpstr>Presentazione standard di PowerPoint</vt:lpstr>
      <vt:lpstr>Ricorrente, anno 2019</vt:lpstr>
      <vt:lpstr>Soggetto nominato, anno 2019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</dc:creator>
  <cp:lastModifiedBy>massimo zanoni</cp:lastModifiedBy>
  <cp:revision>47</cp:revision>
  <cp:lastPrinted>2017-08-28T06:58:02Z</cp:lastPrinted>
  <dcterms:created xsi:type="dcterms:W3CDTF">2017-05-24T09:22:26Z</dcterms:created>
  <dcterms:modified xsi:type="dcterms:W3CDTF">2022-07-21T12:41:08Z</dcterms:modified>
</cp:coreProperties>
</file>