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Nunito"/>
      <p:regular r:id="rId38"/>
      <p:bold r:id="rId39"/>
      <p:italic r:id="rId40"/>
      <p:boldItalic r:id="rId41"/>
    </p:embeddedFont>
    <p:embeddedFont>
      <p:font typeface="Maven Pro"/>
      <p:regular r:id="rId42"/>
      <p:bold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Nunito-italic.fntdata"/><Relationship Id="rId20" Type="http://schemas.openxmlformats.org/officeDocument/2006/relationships/slide" Target="slides/slide15.xml"/><Relationship Id="rId42" Type="http://schemas.openxmlformats.org/officeDocument/2006/relationships/font" Target="fonts/MavenPro-regular.fntdata"/><Relationship Id="rId41" Type="http://schemas.openxmlformats.org/officeDocument/2006/relationships/font" Target="fonts/Nunito-boldItalic.fntdata"/><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font" Target="fonts/MavenPro-bold.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Nunito-bold.fntdata"/><Relationship Id="rId16" Type="http://schemas.openxmlformats.org/officeDocument/2006/relationships/slide" Target="slides/slide11.xml"/><Relationship Id="rId38" Type="http://schemas.openxmlformats.org/officeDocument/2006/relationships/font" Target="fonts/Nunito-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a90204f72b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a90204f72b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a90204f72b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a90204f72b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a90204f72b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a90204f72b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a90204f72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a90204f72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ga90204f72b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a90204f72b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a90204f72b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a90204f72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a90204f72b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a90204f72b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a90204f72b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1" name="Google Shape;371;ga90204f72b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a90204f72b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a90204f72b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a90204f72b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a90204f72b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b15736ec14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b15736ec14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b1a6459f8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b1a6459f8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b1a6459f8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b1a6459f8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b1a6459f81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b1a6459f81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b1a6459f81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b1a6459f81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b1a6459f8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b1a6459f8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b1a6459f8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b1a6459f8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b1a6459f81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b1a6459f81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b1a6459f8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1" name="Google Shape;431;gb1a6459f8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gb1a6459f81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7" name="Google Shape;437;gb1a6459f81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b1a6459f81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b1a6459f81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b15736ec14_0_4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b15736ec14_0_4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gb1a6459f81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9" name="Google Shape;449;gb1a6459f81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gb1a6459f81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5" name="Google Shape;455;gb1a6459f81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gb1a6459f8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1" name="Google Shape;461;gb1a6459f8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b15736ec14_0_4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b15736ec14_0_4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b1a6459f81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b1a6459f81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b15736ec14_0_5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b15736ec14_0_5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a90204f72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a90204f72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a90204f72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a90204f72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a90204f72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a90204f72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codicedeontologico-cnf.i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273825" y="1635300"/>
            <a:ext cx="5560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it"/>
              <a:t>Piattaforme on-line di pubblicità legale e divieto di intermediazione</a:t>
            </a:r>
            <a:endParaRPr/>
          </a:p>
        </p:txBody>
      </p:sp>
      <p:sp>
        <p:nvSpPr>
          <p:cNvPr id="278" name="Google Shape;278;p13"/>
          <p:cNvSpPr txBox="1"/>
          <p:nvPr>
            <p:ph idx="1" type="subTitle"/>
          </p:nvPr>
        </p:nvSpPr>
        <p:spPr>
          <a:xfrm>
            <a:off x="824000" y="415875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t>Case study: CNF c/ Azienda Amica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2"/>
          <p:cNvSpPr txBox="1"/>
          <p:nvPr>
            <p:ph type="title"/>
          </p:nvPr>
        </p:nvSpPr>
        <p:spPr>
          <a:xfrm>
            <a:off x="1303800" y="598575"/>
            <a:ext cx="7030500" cy="63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800">
                <a:latin typeface="Georgia"/>
                <a:ea typeface="Georgia"/>
                <a:cs typeface="Georgia"/>
                <a:sym typeface="Georgia"/>
              </a:rPr>
              <a:t>Le difese del CNF: la pubblicità sul web è legittima</a:t>
            </a:r>
            <a:endParaRPr sz="1800">
              <a:latin typeface="Georgia"/>
              <a:ea typeface="Georgia"/>
              <a:cs typeface="Georgia"/>
              <a:sym typeface="Georgia"/>
            </a:endParaRPr>
          </a:p>
        </p:txBody>
      </p:sp>
      <p:sp>
        <p:nvSpPr>
          <p:cNvPr id="332" name="Google Shape;332;p22"/>
          <p:cNvSpPr txBox="1"/>
          <p:nvPr>
            <p:ph idx="1" type="body"/>
          </p:nvPr>
        </p:nvSpPr>
        <p:spPr>
          <a:xfrm>
            <a:off x="1303800" y="1235775"/>
            <a:ext cx="7030500" cy="3641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it">
                <a:latin typeface="Georgia"/>
                <a:ea typeface="Georgia"/>
                <a:cs typeface="Georgia"/>
                <a:sym typeface="Georgia"/>
              </a:rPr>
              <a:t>Interpretazione autentica del parere meno restrittiva</a:t>
            </a:r>
            <a:r>
              <a:rPr lang="it">
                <a:latin typeface="Georgia"/>
                <a:ea typeface="Georgia"/>
                <a:cs typeface="Georgia"/>
                <a:sym typeface="Georgia"/>
              </a:rPr>
              <a:t> di quanto appaia in termini letterali:</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a:t>
            </a:r>
            <a:r>
              <a:rPr i="1" lang="it">
                <a:latin typeface="Georgia"/>
                <a:ea typeface="Georgia"/>
                <a:cs typeface="Georgia"/>
                <a:sym typeface="Georgia"/>
              </a:rPr>
              <a:t>non può e non deve essere interpretato nel senso di precludere il ricorso a strumenti telematici e/o siti web per esercitare il diritto di fornire pubblicità informativa al pubblico: </a:t>
            </a:r>
            <a:r>
              <a:rPr i="1" lang="it">
                <a:latin typeface="Georgia"/>
                <a:ea typeface="Georgia"/>
                <a:cs typeface="Georgia"/>
                <a:sym typeface="Georgia"/>
              </a:rPr>
              <a:t>la conclusione del predetto parere, nella parte in cui si riferisce al </a:t>
            </a:r>
            <a:r>
              <a:rPr b="1" i="1" lang="it">
                <a:latin typeface="Georgia"/>
                <a:ea typeface="Georgia"/>
                <a:cs typeface="Georgia"/>
                <a:sym typeface="Georgia"/>
              </a:rPr>
              <a:t>divieto di raggiungere in via aspecifica e generalizzata il consumatore (cliente solo potenziale) tramite i suoi strumenti di accesso alla rete Internet</a:t>
            </a:r>
            <a:r>
              <a:rPr i="1" lang="it">
                <a:latin typeface="Georgia"/>
                <a:ea typeface="Georgia"/>
                <a:cs typeface="Georgia"/>
                <a:sym typeface="Georgia"/>
              </a:rPr>
              <a:t>, va più opportunamente precisata nel senso comunque ricavabile dalla lettura sistematica e complessiva dell’intero parere: ciò che è precluso all’avvocato non è certo l’utilizzo di strumenti informatici e telematici per esercitare il diritto alla pubblicità informativa, bensì il ricorso a intermediari remunerati per il procacciamento di clientela, anche se tale intermediazione avviene tramite piattaforme telematiche</a:t>
            </a:r>
            <a:r>
              <a:rPr lang="it">
                <a:latin typeface="Georgia"/>
                <a:ea typeface="Georgia"/>
                <a:cs typeface="Georgia"/>
                <a:sym typeface="Georgia"/>
              </a:rPr>
              <a:t>”.</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Viene a cadere l’argomentazione del parere fondata sull’art. 19, comma 3 CDF (art. 37, co. 4).</a:t>
            </a:r>
            <a:endParaRPr>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3"/>
          <p:cNvSpPr txBox="1"/>
          <p:nvPr>
            <p:ph type="title"/>
          </p:nvPr>
        </p:nvSpPr>
        <p:spPr>
          <a:xfrm>
            <a:off x="1303800" y="598575"/>
            <a:ext cx="7030500" cy="792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800">
                <a:latin typeface="Georgia"/>
                <a:ea typeface="Georgia"/>
                <a:cs typeface="Georgia"/>
                <a:sym typeface="Georgia"/>
              </a:rPr>
              <a:t>Le difese del CNF: la spersonalizzazione del rapporto professionale</a:t>
            </a:r>
            <a:endParaRPr/>
          </a:p>
        </p:txBody>
      </p:sp>
      <p:sp>
        <p:nvSpPr>
          <p:cNvPr id="338" name="Google Shape;338;p23"/>
          <p:cNvSpPr txBox="1"/>
          <p:nvPr>
            <p:ph idx="1" type="body"/>
          </p:nvPr>
        </p:nvSpPr>
        <p:spPr>
          <a:xfrm>
            <a:off x="1303800" y="1561550"/>
            <a:ext cx="7030500" cy="3241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500">
                <a:latin typeface="Georgia"/>
                <a:ea typeface="Georgia"/>
                <a:cs typeface="Georgia"/>
                <a:sym typeface="Georgia"/>
              </a:rPr>
              <a:t>L’uso delle piattaforme web travalica i limiti indicati dall’art. 19 CDF (ora art. 37), che sanziona una condotta antigiuridica consistente proprio nella spersonalizzazione del rapporto professionale, innegabile laddove il primo contatto tra il professionista e il cliente non avverrebbe direttamente e personalmente, bensì attraverso l’intermediazione di un procacciatore o di un terzo, il quale ne ricava un’utilità economica.</a:t>
            </a:r>
            <a:endParaRPr sz="1500">
              <a:latin typeface="Georgia"/>
              <a:ea typeface="Georgia"/>
              <a:cs typeface="Georgia"/>
              <a:sym typeface="Georgia"/>
            </a:endParaRPr>
          </a:p>
          <a:p>
            <a:pPr indent="0" lvl="0" marL="0" rtl="0" algn="just">
              <a:spcBef>
                <a:spcPts val="1600"/>
              </a:spcBef>
              <a:spcAft>
                <a:spcPts val="0"/>
              </a:spcAft>
              <a:buNone/>
            </a:pPr>
            <a:r>
              <a:rPr lang="it" sz="1500">
                <a:latin typeface="Georgia"/>
                <a:ea typeface="Georgia"/>
                <a:cs typeface="Georgia"/>
                <a:sym typeface="Georgia"/>
              </a:rPr>
              <a:t>La </a:t>
            </a:r>
            <a:r>
              <a:rPr i="1" lang="it" sz="1500">
                <a:latin typeface="Georgia"/>
                <a:ea typeface="Georgia"/>
                <a:cs typeface="Georgia"/>
                <a:sym typeface="Georgia"/>
              </a:rPr>
              <a:t>ratio</a:t>
            </a:r>
            <a:r>
              <a:rPr lang="it" sz="1500">
                <a:latin typeface="Georgia"/>
                <a:ea typeface="Georgia"/>
                <a:cs typeface="Georgia"/>
                <a:sym typeface="Georgia"/>
              </a:rPr>
              <a:t> della norma è di evitare:</a:t>
            </a:r>
            <a:endParaRPr sz="1500">
              <a:latin typeface="Georgia"/>
              <a:ea typeface="Georgia"/>
              <a:cs typeface="Georgia"/>
              <a:sym typeface="Georgia"/>
            </a:endParaRPr>
          </a:p>
          <a:p>
            <a:pPr indent="-323850" lvl="0" marL="457200" rtl="0" algn="just">
              <a:spcBef>
                <a:spcPts val="1600"/>
              </a:spcBef>
              <a:spcAft>
                <a:spcPts val="0"/>
              </a:spcAft>
              <a:buSzPts val="1500"/>
              <a:buFont typeface="Georgia"/>
              <a:buAutoNum type="arabicPeriod"/>
            </a:pPr>
            <a:r>
              <a:rPr lang="it" sz="1500">
                <a:latin typeface="Georgia"/>
                <a:ea typeface="Georgia"/>
                <a:cs typeface="Georgia"/>
                <a:sym typeface="Georgia"/>
              </a:rPr>
              <a:t>che sia turbata la relazione fiduciaria tra professionista e cliente;</a:t>
            </a:r>
            <a:endParaRPr sz="1500">
              <a:latin typeface="Georgia"/>
              <a:ea typeface="Georgia"/>
              <a:cs typeface="Georgia"/>
              <a:sym typeface="Georgia"/>
            </a:endParaRPr>
          </a:p>
          <a:p>
            <a:pPr indent="-323850" lvl="0" marL="457200" rtl="0" algn="just">
              <a:spcBef>
                <a:spcPts val="0"/>
              </a:spcBef>
              <a:spcAft>
                <a:spcPts val="0"/>
              </a:spcAft>
              <a:buSzPts val="1500"/>
              <a:buFont typeface="Georgia"/>
              <a:buAutoNum type="arabicPeriod"/>
            </a:pPr>
            <a:r>
              <a:rPr lang="it" sz="1500">
                <a:latin typeface="Georgia"/>
                <a:ea typeface="Georgia"/>
                <a:cs typeface="Georgia"/>
                <a:sym typeface="Georgia"/>
              </a:rPr>
              <a:t>che venga stimolato un fabbisogno di assistenza legale che potrebbe non corrispondere alle reali necessità del cliente</a:t>
            </a:r>
            <a:endParaRPr sz="1500">
              <a:latin typeface="Georgia"/>
              <a:ea typeface="Georgia"/>
              <a:cs typeface="Georgia"/>
              <a:sym typeface="Georgia"/>
            </a:endParaRPr>
          </a:p>
          <a:p>
            <a:pPr indent="0" lvl="0" marL="0" rtl="0" algn="just">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2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800">
                <a:latin typeface="Georgia"/>
                <a:ea typeface="Georgia"/>
                <a:cs typeface="Georgia"/>
                <a:sym typeface="Georgia"/>
              </a:rPr>
              <a:t>Le difese del CNF: attrazione di clienti in massa con escamotages commerciali - standardizzazione del contratto d’opera intellettuale</a:t>
            </a:r>
            <a:endParaRPr/>
          </a:p>
        </p:txBody>
      </p:sp>
      <p:sp>
        <p:nvSpPr>
          <p:cNvPr id="344" name="Google Shape;344;p24"/>
          <p:cNvSpPr txBox="1"/>
          <p:nvPr>
            <p:ph idx="1" type="body"/>
          </p:nvPr>
        </p:nvSpPr>
        <p:spPr>
          <a:xfrm>
            <a:off x="1303800" y="1539350"/>
            <a:ext cx="7030500" cy="3322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500">
                <a:latin typeface="Georgia"/>
                <a:ea typeface="Georgia"/>
                <a:cs typeface="Georgia"/>
                <a:sym typeface="Georgia"/>
              </a:rPr>
              <a:t>L</a:t>
            </a:r>
            <a:r>
              <a:rPr lang="it" sz="1500">
                <a:latin typeface="Georgia"/>
                <a:ea typeface="Georgia"/>
                <a:cs typeface="Georgia"/>
                <a:sym typeface="Georgia"/>
              </a:rPr>
              <a:t>’uso delle piattaforme web costituisce violazione del canone I dell’art. 19, per accaparramento di clientela (una massa indeterminata di consumatori indirizzati ad un numero limitato di professionisti) con </a:t>
            </a:r>
            <a:r>
              <a:rPr b="1" lang="it" sz="1500">
                <a:latin typeface="Georgia"/>
                <a:ea typeface="Georgia"/>
                <a:cs typeface="Georgia"/>
                <a:sym typeface="Georgia"/>
              </a:rPr>
              <a:t>modalità non conformi a correttezza e decoro</a:t>
            </a:r>
            <a:r>
              <a:rPr lang="it" sz="1500">
                <a:latin typeface="Georgia"/>
                <a:ea typeface="Georgia"/>
                <a:cs typeface="Georgia"/>
                <a:sym typeface="Georgia"/>
              </a:rPr>
              <a:t>: si mercifica la prestazione professionale facendone questione di mero prezzo; vengono </a:t>
            </a:r>
            <a:r>
              <a:rPr lang="it" sz="1500">
                <a:latin typeface="Georgia"/>
                <a:ea typeface="Georgia"/>
                <a:cs typeface="Georgia"/>
                <a:sym typeface="Georgia"/>
              </a:rPr>
              <a:t>precostituiti in forma vincolante alcuni elementi del rapporto contrattuale d’opera professionale</a:t>
            </a:r>
            <a:r>
              <a:rPr lang="it" sz="1500">
                <a:latin typeface="Georgia"/>
                <a:ea typeface="Georgia"/>
                <a:cs typeface="Georgia"/>
                <a:sym typeface="Georgia"/>
              </a:rPr>
              <a:t>.</a:t>
            </a:r>
            <a:endParaRPr sz="1500">
              <a:latin typeface="Georgia"/>
              <a:ea typeface="Georgia"/>
              <a:cs typeface="Georgia"/>
              <a:sym typeface="Georgia"/>
            </a:endParaRPr>
          </a:p>
          <a:p>
            <a:pPr indent="0" lvl="0" marL="0" rtl="0" algn="just">
              <a:spcBef>
                <a:spcPts val="1600"/>
              </a:spcBef>
              <a:spcAft>
                <a:spcPts val="1600"/>
              </a:spcAft>
              <a:buNone/>
            </a:pPr>
            <a:r>
              <a:rPr lang="it" sz="1500">
                <a:latin typeface="Georgia"/>
                <a:ea typeface="Georgia"/>
                <a:cs typeface="Georgia"/>
                <a:sym typeface="Georgia"/>
              </a:rPr>
              <a:t>La disposizione deontologica si è evoluta nel tempo, da un’epoca in cui era vietato qualsiasi strumento per contattare i clienti, all’attualità, in cui sono consentiti messaggi pubblicitari anche on line, purché veicolati da siti internet realizzati direttamente dai professionisti, che si rivolgano ad una platea indistinta di potenziali clienti e non ai soli affiliati ad una piattaforma. </a:t>
            </a:r>
            <a:endParaRPr sz="1500">
              <a:latin typeface="Georgia"/>
              <a:ea typeface="Georgia"/>
              <a:cs typeface="Georgia"/>
              <a:sym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25"/>
          <p:cNvSpPr txBox="1"/>
          <p:nvPr>
            <p:ph type="title"/>
          </p:nvPr>
        </p:nvSpPr>
        <p:spPr>
          <a:xfrm>
            <a:off x="1303800" y="598575"/>
            <a:ext cx="70305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800">
                <a:latin typeface="Georgia"/>
                <a:ea typeface="Georgia"/>
                <a:cs typeface="Georgia"/>
                <a:sym typeface="Georgia"/>
              </a:rPr>
              <a:t>Le difese del CNF: il rischio di pubblicità ingannevole</a:t>
            </a:r>
            <a:endParaRPr/>
          </a:p>
        </p:txBody>
      </p:sp>
      <p:sp>
        <p:nvSpPr>
          <p:cNvPr id="350" name="Google Shape;350;p25"/>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500">
                <a:latin typeface="Georgia"/>
                <a:ea typeface="Georgia"/>
                <a:cs typeface="Georgia"/>
                <a:sym typeface="Georgia"/>
              </a:rPr>
              <a:t>Le piattaforme web potrebbero </a:t>
            </a:r>
            <a:r>
              <a:rPr lang="it" sz="1500">
                <a:latin typeface="Georgia"/>
                <a:ea typeface="Georgia"/>
                <a:cs typeface="Georgia"/>
                <a:sym typeface="Georgia"/>
              </a:rPr>
              <a:t>veicolare delle informazioni scorrette e ingannevoli nei confronti dei potenziali clienti/consumatori. </a:t>
            </a:r>
            <a:endParaRPr sz="1500">
              <a:latin typeface="Georgia"/>
              <a:ea typeface="Georgia"/>
              <a:cs typeface="Georgia"/>
              <a:sym typeface="Georgia"/>
            </a:endParaRPr>
          </a:p>
          <a:p>
            <a:pPr indent="0" lvl="0" marL="0" rtl="0" algn="just">
              <a:spcBef>
                <a:spcPts val="1600"/>
              </a:spcBef>
              <a:spcAft>
                <a:spcPts val="0"/>
              </a:spcAft>
              <a:buNone/>
            </a:pPr>
            <a:r>
              <a:rPr lang="it" sz="1500">
                <a:latin typeface="Georgia"/>
                <a:ea typeface="Georgia"/>
                <a:cs typeface="Georgia"/>
                <a:sym typeface="Georgia"/>
              </a:rPr>
              <a:t>Infatti, secondo il CNF, i professionisti che nelle vetrine online offerte da AmicaCard si dichiarano esperti in una determinata branca del diritto potrebbero non essere tali; inoltre, l’offerta degli sconti non sarebbe verificabile nella misura in cui non è dato sapere l’importo sulla base del quale lo sconto è calcolato</a:t>
            </a:r>
            <a:endParaRPr sz="1500">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26"/>
          <p:cNvSpPr txBox="1"/>
          <p:nvPr>
            <p:ph type="title"/>
          </p:nvPr>
        </p:nvSpPr>
        <p:spPr>
          <a:xfrm>
            <a:off x="1303800" y="598575"/>
            <a:ext cx="7030500" cy="48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Le considerazioni del</a:t>
            </a:r>
            <a:r>
              <a:rPr lang="it" sz="2100">
                <a:latin typeface="Georgia"/>
                <a:ea typeface="Georgia"/>
                <a:cs typeface="Georgia"/>
                <a:sym typeface="Georgia"/>
              </a:rPr>
              <a:t>l’AGCM sulle difese CNF</a:t>
            </a:r>
            <a:endParaRPr sz="2100">
              <a:latin typeface="Georgia"/>
              <a:ea typeface="Georgia"/>
              <a:cs typeface="Georgia"/>
              <a:sym typeface="Georgia"/>
            </a:endParaRPr>
          </a:p>
        </p:txBody>
      </p:sp>
      <p:sp>
        <p:nvSpPr>
          <p:cNvPr id="356" name="Google Shape;356;p26"/>
          <p:cNvSpPr txBox="1"/>
          <p:nvPr>
            <p:ph idx="1" type="body"/>
          </p:nvPr>
        </p:nvSpPr>
        <p:spPr>
          <a:xfrm>
            <a:off x="1303800" y="1124900"/>
            <a:ext cx="7030500" cy="3693000"/>
          </a:xfrm>
          <a:prstGeom prst="rect">
            <a:avLst/>
          </a:prstGeom>
        </p:spPr>
        <p:txBody>
          <a:bodyPr anchorCtr="0" anchor="t" bIns="91425" lIns="91425" spcFirstLastPara="1" rIns="91425" wrap="square" tIns="91425">
            <a:noAutofit/>
          </a:bodyPr>
          <a:lstStyle/>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Lo </a:t>
            </a:r>
            <a:r>
              <a:rPr lang="it">
                <a:latin typeface="Georgia"/>
                <a:ea typeface="Georgia"/>
                <a:cs typeface="Georgia"/>
                <a:sym typeface="Georgia"/>
              </a:rPr>
              <a:t>svilimento della prestazione professionale di opera intellettuale a questione di puro prezzo</a:t>
            </a:r>
            <a:r>
              <a:rPr lang="it">
                <a:latin typeface="Georgia"/>
                <a:ea typeface="Georgia"/>
                <a:cs typeface="Georgia"/>
                <a:sym typeface="Georgia"/>
              </a:rPr>
              <a:t> (violazione del canone I dell’art. 19: procacciamento di clientela in modo </a:t>
            </a:r>
            <a:r>
              <a:rPr b="1" lang="it">
                <a:latin typeface="Georgia"/>
                <a:ea typeface="Georgia"/>
                <a:cs typeface="Georgia"/>
                <a:sym typeface="Georgia"/>
              </a:rPr>
              <a:t>non conforme a correttezza e decoro</a:t>
            </a:r>
            <a:r>
              <a:rPr lang="it">
                <a:latin typeface="Georgia"/>
                <a:ea typeface="Georgia"/>
                <a:cs typeface="Georgia"/>
                <a:sym typeface="Georgia"/>
              </a:rPr>
              <a:t>. </a:t>
            </a:r>
            <a:r>
              <a:rPr i="1" lang="it">
                <a:solidFill>
                  <a:srgbClr val="FF0000"/>
                </a:solidFill>
                <a:latin typeface="Georgia"/>
                <a:ea typeface="Georgia"/>
                <a:cs typeface="Georgia"/>
                <a:sym typeface="Georgia"/>
              </a:rPr>
              <a:t>La norma è invocata con lo scopo di limitare l’intensificarsi della concorrenza di prezzo tra professionisti derivante dalle liberalizzazioni, è una censura strumentale ad impedire politiche di prezzo competitive ormai lecite, ostacolando l’instaurarsi di una maggiore concorrenza sotto tale profilo: </a:t>
            </a:r>
            <a:r>
              <a:rPr b="1" i="1" lang="it">
                <a:solidFill>
                  <a:srgbClr val="FF0000"/>
                </a:solidFill>
                <a:latin typeface="Georgia"/>
                <a:ea typeface="Georgia"/>
                <a:cs typeface="Georgia"/>
                <a:sym typeface="Georgia"/>
              </a:rPr>
              <a:t>non può limitarsi, in nome del decoro, la possibilità di veicolare informazioni relative alla convenienza economica delle prestazioni offerte.</a:t>
            </a:r>
            <a:endParaRPr b="1" i="1">
              <a:solidFill>
                <a:srgbClr val="FF0000"/>
              </a:solidFill>
              <a:latin typeface="Georgia"/>
              <a:ea typeface="Georgia"/>
              <a:cs typeface="Georgia"/>
              <a:sym typeface="Georgia"/>
            </a:endParaRPr>
          </a:p>
          <a:p>
            <a:pPr indent="-311150" lvl="0" marL="457200" rtl="0" algn="just">
              <a:spcBef>
                <a:spcPts val="0"/>
              </a:spcBef>
              <a:spcAft>
                <a:spcPts val="0"/>
              </a:spcAft>
              <a:buSzPts val="1300"/>
              <a:buFont typeface="Georgia"/>
              <a:buAutoNum type="arabicPeriod"/>
            </a:pPr>
            <a:r>
              <a:rPr i="1" lang="it">
                <a:solidFill>
                  <a:srgbClr val="000000"/>
                </a:solidFill>
                <a:latin typeface="Georgia"/>
                <a:ea typeface="Georgia"/>
                <a:cs typeface="Georgia"/>
                <a:sym typeface="Georgia"/>
              </a:rPr>
              <a:t>Vulnus</a:t>
            </a:r>
            <a:r>
              <a:rPr lang="it">
                <a:solidFill>
                  <a:srgbClr val="000000"/>
                </a:solidFill>
                <a:latin typeface="Georgia"/>
                <a:ea typeface="Georgia"/>
                <a:cs typeface="Georgia"/>
                <a:sym typeface="Georgia"/>
              </a:rPr>
              <a:t> del rapporto personale e diretto tra avvocato e cliente, e sollecitazione del bisogno di assistenza legale in un pubblico indefinito.</a:t>
            </a:r>
            <a:r>
              <a:rPr lang="it">
                <a:latin typeface="Georgia"/>
                <a:ea typeface="Georgia"/>
                <a:cs typeface="Georgia"/>
                <a:sym typeface="Georgia"/>
              </a:rPr>
              <a:t> </a:t>
            </a:r>
            <a:r>
              <a:rPr i="1" lang="it">
                <a:solidFill>
                  <a:srgbClr val="FF0000"/>
                </a:solidFill>
                <a:latin typeface="Georgia"/>
                <a:ea typeface="Georgia"/>
                <a:cs typeface="Georgia"/>
                <a:sym typeface="Georgia"/>
              </a:rPr>
              <a:t>Queste condizioni non si riscontrano nell’uso della piattaforma considerata, dove il consumatore approda con un bisogno </a:t>
            </a:r>
            <a:r>
              <a:rPr i="1" lang="it">
                <a:solidFill>
                  <a:srgbClr val="FF0000"/>
                </a:solidFill>
                <a:latin typeface="Georgia"/>
                <a:ea typeface="Georgia"/>
                <a:cs typeface="Georgia"/>
                <a:sym typeface="Georgia"/>
              </a:rPr>
              <a:t>da soddisfare </a:t>
            </a:r>
            <a:r>
              <a:rPr i="1" lang="it">
                <a:solidFill>
                  <a:srgbClr val="FF0000"/>
                </a:solidFill>
                <a:latin typeface="Georgia"/>
                <a:ea typeface="Georgia"/>
                <a:cs typeface="Georgia"/>
                <a:sym typeface="Georgia"/>
              </a:rPr>
              <a:t>già esistente. Inoltre, una volta individuato il professionista sulla base delle informazioni/pubblicità contenute nel sito, il contatto e l’assunzione dell’incarico si verificano direttamente nei confronti di questi.  </a:t>
            </a:r>
            <a:endParaRPr i="1">
              <a:solidFill>
                <a:srgbClr val="FF0000"/>
              </a:solidFill>
              <a:latin typeface="Georgia"/>
              <a:ea typeface="Georgia"/>
              <a:cs typeface="Georgia"/>
              <a:sym typeface="Georgi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7"/>
          <p:cNvSpPr txBox="1"/>
          <p:nvPr>
            <p:ph type="title"/>
          </p:nvPr>
        </p:nvSpPr>
        <p:spPr>
          <a:xfrm>
            <a:off x="1303800" y="598575"/>
            <a:ext cx="70305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Le considerazioni dell’AGCM sulle difese CNF</a:t>
            </a:r>
            <a:endParaRPr/>
          </a:p>
        </p:txBody>
      </p:sp>
      <p:sp>
        <p:nvSpPr>
          <p:cNvPr id="362" name="Google Shape;362;p27"/>
          <p:cNvSpPr txBox="1"/>
          <p:nvPr>
            <p:ph idx="1" type="body"/>
          </p:nvPr>
        </p:nvSpPr>
        <p:spPr>
          <a:xfrm>
            <a:off x="1274175" y="1176725"/>
            <a:ext cx="7030500" cy="361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100">
                <a:latin typeface="Georgia"/>
                <a:ea typeface="Georgia"/>
                <a:cs typeface="Georgia"/>
                <a:sym typeface="Georgia"/>
              </a:rPr>
              <a:t>3.</a:t>
            </a:r>
            <a:r>
              <a:rPr lang="it">
                <a:latin typeface="Georgia"/>
                <a:ea typeface="Georgia"/>
                <a:cs typeface="Georgia"/>
                <a:sym typeface="Georgia"/>
              </a:rPr>
              <a:t> I</a:t>
            </a:r>
            <a:r>
              <a:rPr lang="it">
                <a:latin typeface="Georgia"/>
                <a:ea typeface="Georgia"/>
                <a:cs typeface="Georgia"/>
                <a:sym typeface="Georgia"/>
              </a:rPr>
              <a:t>l messaggio pubblicitario nella piattaforma non si esaurisce nel fine promozionale, ma </a:t>
            </a:r>
            <a:r>
              <a:rPr b="1" lang="it">
                <a:latin typeface="Georgia"/>
                <a:ea typeface="Georgia"/>
                <a:cs typeface="Georgia"/>
                <a:sym typeface="Georgia"/>
              </a:rPr>
              <a:t>protende concretamente all’acquisizione del cliente</a:t>
            </a:r>
            <a:r>
              <a:rPr lang="it">
                <a:latin typeface="Georgia"/>
                <a:ea typeface="Georgia"/>
                <a:cs typeface="Georgia"/>
                <a:sym typeface="Georgia"/>
              </a:rPr>
              <a:t>. </a:t>
            </a:r>
            <a:r>
              <a:rPr i="1" lang="it">
                <a:solidFill>
                  <a:srgbClr val="FF0000"/>
                </a:solidFill>
                <a:latin typeface="Georgia"/>
                <a:ea typeface="Georgia"/>
                <a:cs typeface="Georgia"/>
                <a:sym typeface="Georgia"/>
              </a:rPr>
              <a:t>La pubblicità tende sempre all’acquisizione del cliente, mettendo a disposizione di quest’ultimo le informazioni necessarie per effettuare una scelta consapevole e in tal modo promuovendo l’acquisto dei beni o servizi offerti: è proprio questa la sua finalità precipua. Quindi non ha senso valutare negativamente tale circostanza, se non si vuole arrivare a negare la liceità della pubblicità in genere.</a:t>
            </a:r>
            <a:endParaRPr i="1">
              <a:solidFill>
                <a:srgbClr val="FF0000"/>
              </a:solidFill>
              <a:latin typeface="Georgia"/>
              <a:ea typeface="Georgia"/>
              <a:cs typeface="Georgia"/>
              <a:sym typeface="Georgia"/>
            </a:endParaRPr>
          </a:p>
          <a:p>
            <a:pPr indent="0" lvl="0" marL="0" rtl="0" algn="just">
              <a:spcBef>
                <a:spcPts val="1600"/>
              </a:spcBef>
              <a:spcAft>
                <a:spcPts val="0"/>
              </a:spcAft>
              <a:buNone/>
            </a:pPr>
            <a:r>
              <a:rPr lang="it" sz="1100">
                <a:latin typeface="Georgia"/>
                <a:ea typeface="Georgia"/>
                <a:cs typeface="Georgia"/>
                <a:sym typeface="Georgia"/>
              </a:rPr>
              <a:t>4.</a:t>
            </a:r>
            <a:r>
              <a:rPr lang="it">
                <a:latin typeface="Georgia"/>
                <a:ea typeface="Georgia"/>
                <a:cs typeface="Georgia"/>
                <a:sym typeface="Georgia"/>
              </a:rPr>
              <a:t> Il gestore del sito web si pone, a titolo oneroso, come </a:t>
            </a:r>
            <a:r>
              <a:rPr b="1" lang="it">
                <a:latin typeface="Georgia"/>
                <a:ea typeface="Georgia"/>
                <a:cs typeface="Georgia"/>
                <a:sym typeface="Georgia"/>
              </a:rPr>
              <a:t>soggetto interposto tra avvocato e cliente</a:t>
            </a:r>
            <a:r>
              <a:rPr lang="it">
                <a:latin typeface="Georgia"/>
                <a:ea typeface="Georgia"/>
                <a:cs typeface="Georgia"/>
                <a:sym typeface="Georgia"/>
              </a:rPr>
              <a:t>. </a:t>
            </a:r>
            <a:r>
              <a:rPr i="1" lang="it">
                <a:solidFill>
                  <a:srgbClr val="FF0000"/>
                </a:solidFill>
                <a:latin typeface="Georgia"/>
                <a:ea typeface="Georgia"/>
                <a:cs typeface="Georgia"/>
                <a:sym typeface="Georgia"/>
              </a:rPr>
              <a:t>Non risulta che il gestore svolga attività di intermediazione nella circolazione dei servizi, ricevendo provvigioni o altre utilità a seguito della conclusione di contratti di rappresentanza legale tra il professionista e il cliente affiliati al circuito. Al contrario, il prezzo pagato dall’avvocato ha quale corrispettivo la messa a disposizione di uno spazio online nella quale presentare la propria attività professionale, ivi inclusa la convenienza economica della stessa per gli affiliati al circuito.</a:t>
            </a:r>
            <a:endParaRPr i="1">
              <a:solidFill>
                <a:srgbClr val="FF0000"/>
              </a:solidFill>
              <a:latin typeface="Georgia"/>
              <a:ea typeface="Georgia"/>
              <a:cs typeface="Georgia"/>
              <a:sym typeface="Georgia"/>
            </a:endParaRPr>
          </a:p>
          <a:p>
            <a:pPr indent="0" lvl="0" marL="0" rtl="0" algn="just">
              <a:spcBef>
                <a:spcPts val="1600"/>
              </a:spcBef>
              <a:spcAft>
                <a:spcPts val="1600"/>
              </a:spcAft>
              <a:buNone/>
            </a:pPr>
            <a:r>
              <a:t/>
            </a:r>
            <a:endParaRPr>
              <a:latin typeface="Georgia"/>
              <a:ea typeface="Georgia"/>
              <a:cs typeface="Georgia"/>
              <a:sym typeface="Georgi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28"/>
          <p:cNvSpPr txBox="1"/>
          <p:nvPr>
            <p:ph idx="1" type="body"/>
          </p:nvPr>
        </p:nvSpPr>
        <p:spPr>
          <a:xfrm>
            <a:off x="1303800" y="1206325"/>
            <a:ext cx="7030500" cy="3648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100">
                <a:latin typeface="Georgia"/>
                <a:ea typeface="Georgia"/>
                <a:cs typeface="Georgia"/>
                <a:sym typeface="Georgia"/>
              </a:rPr>
              <a:t>5.</a:t>
            </a:r>
            <a:r>
              <a:rPr lang="it">
                <a:latin typeface="Georgia"/>
                <a:ea typeface="Georgia"/>
                <a:cs typeface="Georgia"/>
                <a:sym typeface="Georgia"/>
              </a:rPr>
              <a:t> Rischio di pubblicità ingannevole. </a:t>
            </a:r>
            <a:r>
              <a:rPr i="1" lang="it">
                <a:solidFill>
                  <a:srgbClr val="FF0000"/>
                </a:solidFill>
                <a:latin typeface="Georgia"/>
                <a:ea typeface="Georgia"/>
                <a:cs typeface="Georgia"/>
                <a:sym typeface="Georgia"/>
              </a:rPr>
              <a:t>Qualora la condotta di alcuni professionisti dovesse risultare scorretta in quanto veicolo di informazioni false o ingannevoli, l’iniziativa del CNF di intervenire sul mezzo di diffusione delle informazioni, anziché sul soggetto autore delle comunicazioni ingannevoli, risulta non proporzionata all’obiettivo di tutela dei consumatori. Infatti, ove il messaggio risulti ingannevole, esistono nell’ordinamento strumenti appositi per reprimere le pratiche commerciali scorrette dei professionisti, sia nell’ambito di quanto disposto dal codice del consumo, sia nell’ambito dell’ordinamento professionale.</a:t>
            </a:r>
            <a:endParaRPr i="1">
              <a:solidFill>
                <a:srgbClr val="FF0000"/>
              </a:solidFill>
              <a:latin typeface="Georgia"/>
              <a:ea typeface="Georgia"/>
              <a:cs typeface="Georgia"/>
              <a:sym typeface="Georgia"/>
            </a:endParaRPr>
          </a:p>
          <a:p>
            <a:pPr indent="0" lvl="0" marL="0" rtl="0" algn="just">
              <a:spcBef>
                <a:spcPts val="1600"/>
              </a:spcBef>
              <a:spcAft>
                <a:spcPts val="0"/>
              </a:spcAft>
              <a:buNone/>
            </a:pPr>
            <a:r>
              <a:rPr lang="it" sz="1100">
                <a:latin typeface="Georgia"/>
                <a:ea typeface="Georgia"/>
                <a:cs typeface="Georgia"/>
                <a:sym typeface="Georgia"/>
              </a:rPr>
              <a:t>6.</a:t>
            </a:r>
            <a:r>
              <a:rPr lang="it">
                <a:latin typeface="Georgia"/>
                <a:ea typeface="Georgia"/>
                <a:cs typeface="Georgia"/>
                <a:sym typeface="Georgia"/>
              </a:rPr>
              <a:t> Liceità della pubblicità on line veicolata tramite proprio sito web, in quanto si rivolge alla generalità del pubblico e non agli affiliati ad un circuito. </a:t>
            </a:r>
            <a:r>
              <a:rPr i="1" lang="it">
                <a:solidFill>
                  <a:srgbClr val="FF0000"/>
                </a:solidFill>
                <a:latin typeface="Georgia"/>
                <a:ea typeface="Georgia"/>
                <a:cs typeface="Georgia"/>
                <a:sym typeface="Georgia"/>
              </a:rPr>
              <a:t>Anche qualora la pubblicità si rivolgesse davvero ad un numero ristretto di utenti, circostanza che non si verifica nel caso esaminato, essendo la piattaforma visibile dalla generalità del pubblico, ciò non muterebbe la natura pubblicitaria della comunicazione, che a norma </a:t>
            </a:r>
            <a:r>
              <a:rPr i="1" lang="it">
                <a:solidFill>
                  <a:srgbClr val="FF0000"/>
                </a:solidFill>
                <a:latin typeface="Georgia"/>
                <a:ea typeface="Georgia"/>
                <a:cs typeface="Georgia"/>
                <a:sym typeface="Georgia"/>
              </a:rPr>
              <a:t>di legge </a:t>
            </a:r>
            <a:r>
              <a:rPr i="1" lang="it">
                <a:solidFill>
                  <a:srgbClr val="FF0000"/>
                </a:solidFill>
                <a:latin typeface="Georgia"/>
                <a:ea typeface="Georgia"/>
                <a:cs typeface="Georgia"/>
                <a:sym typeface="Georgia"/>
              </a:rPr>
              <a:t>(riforma c.d. Bersani) non può essere soggetta a tale limitazione.</a:t>
            </a:r>
            <a:endParaRPr i="1">
              <a:solidFill>
                <a:srgbClr val="FF0000"/>
              </a:solidFill>
              <a:latin typeface="Georgia"/>
              <a:ea typeface="Georgia"/>
              <a:cs typeface="Georgia"/>
              <a:sym typeface="Georgia"/>
            </a:endParaRPr>
          </a:p>
          <a:p>
            <a:pPr indent="0" lvl="0" marL="0" rtl="0" algn="l">
              <a:spcBef>
                <a:spcPts val="1600"/>
              </a:spcBef>
              <a:spcAft>
                <a:spcPts val="0"/>
              </a:spcAft>
              <a:buNone/>
            </a:pPr>
            <a:r>
              <a:rPr lang="it">
                <a:latin typeface="Georgia"/>
                <a:ea typeface="Georgia"/>
                <a:cs typeface="Georgia"/>
                <a:sym typeface="Georgia"/>
              </a:rPr>
              <a:t> </a:t>
            </a:r>
            <a:endParaRPr>
              <a:latin typeface="Georgia"/>
              <a:ea typeface="Georgia"/>
              <a:cs typeface="Georgia"/>
              <a:sym typeface="Georgia"/>
            </a:endParaRPr>
          </a:p>
          <a:p>
            <a:pPr indent="0" lvl="0" marL="0" rtl="0" algn="l">
              <a:spcBef>
                <a:spcPts val="1600"/>
              </a:spcBef>
              <a:spcAft>
                <a:spcPts val="1600"/>
              </a:spcAft>
              <a:buNone/>
            </a:pPr>
            <a:r>
              <a:t/>
            </a:r>
            <a:endParaRPr>
              <a:latin typeface="Georgia"/>
              <a:ea typeface="Georgia"/>
              <a:cs typeface="Georgia"/>
              <a:sym typeface="Georgia"/>
            </a:endParaRPr>
          </a:p>
        </p:txBody>
      </p:sp>
      <p:sp>
        <p:nvSpPr>
          <p:cNvPr id="368" name="Google Shape;368;p28"/>
          <p:cNvSpPr txBox="1"/>
          <p:nvPr>
            <p:ph type="title"/>
          </p:nvPr>
        </p:nvSpPr>
        <p:spPr>
          <a:xfrm>
            <a:off x="1303800" y="598575"/>
            <a:ext cx="7030500" cy="56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Le considerazioni dell’AGCM sulle difese CNF</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29"/>
          <p:cNvSpPr txBox="1"/>
          <p:nvPr>
            <p:ph type="title"/>
          </p:nvPr>
        </p:nvSpPr>
        <p:spPr>
          <a:xfrm>
            <a:off x="1303800" y="598575"/>
            <a:ext cx="7030500" cy="49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800">
                <a:latin typeface="Georgia"/>
                <a:ea typeface="Georgia"/>
                <a:cs typeface="Georgia"/>
                <a:sym typeface="Georgia"/>
              </a:rPr>
              <a:t>Le conclusioni dell’AGCM</a:t>
            </a:r>
            <a:endParaRPr sz="1800">
              <a:latin typeface="Georgia"/>
              <a:ea typeface="Georgia"/>
              <a:cs typeface="Georgia"/>
              <a:sym typeface="Georgia"/>
            </a:endParaRPr>
          </a:p>
        </p:txBody>
      </p:sp>
      <p:sp>
        <p:nvSpPr>
          <p:cNvPr id="374" name="Google Shape;374;p29"/>
          <p:cNvSpPr txBox="1"/>
          <p:nvPr>
            <p:ph idx="1" type="body"/>
          </p:nvPr>
        </p:nvSpPr>
        <p:spPr>
          <a:xfrm>
            <a:off x="1303800" y="1191525"/>
            <a:ext cx="7030500" cy="3340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latin typeface="Georgia"/>
                <a:ea typeface="Georgia"/>
                <a:cs typeface="Georgia"/>
                <a:sym typeface="Georgia"/>
              </a:rPr>
              <a:t>I</a:t>
            </a:r>
            <a:r>
              <a:rPr lang="it">
                <a:latin typeface="Georgia"/>
                <a:ea typeface="Georgia"/>
                <a:cs typeface="Georgia"/>
                <a:sym typeface="Georgia"/>
              </a:rPr>
              <a:t>l Consiglio Nazionale Forense, in violazione dell’art. 101 del TFUE, ha posto in essere un’intesa restrittiva della concorrenza, consistente nell’adozione di una decisione volta a limitare direttamente e indirettamente l’autonomia dei professionisti rispetto alla determinazione del proprio comportamento economico sul mercato, limitando l’utilizzo di un canale promozionale e informativo attraverso il quale si veicola anche la convenienza economica della prestazione. La decisione costituisce un’intesa avente ad oggetto la restrizione del gioco della concorrenza nel mercato dei servizi professionali resi dagli avvocati in Italia, con evidente svantaggio per i consumatori finali.</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L’Autorità commina, per detta violazione (unitamente ad altra concernente il surrettizio reinserimento dei limiti tariffari minimi, unitamente esaminate), la sanzione amministrativa di € 912.536,40.</a:t>
            </a:r>
            <a:endParaRPr>
              <a:latin typeface="Georgia"/>
              <a:ea typeface="Georgia"/>
              <a:cs typeface="Georgia"/>
              <a:sym typeface="Georgia"/>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30"/>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it"/>
              <a:t>Il ricorso al TAR</a:t>
            </a:r>
            <a:endParaRPr/>
          </a:p>
        </p:txBody>
      </p:sp>
      <p:sp>
        <p:nvSpPr>
          <p:cNvPr id="380" name="Google Shape;380;p30"/>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t>TAR del Lazio 1 luglio 2015 n. 8778</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31"/>
          <p:cNvSpPr txBox="1"/>
          <p:nvPr>
            <p:ph type="title"/>
          </p:nvPr>
        </p:nvSpPr>
        <p:spPr>
          <a:xfrm>
            <a:off x="1303800" y="598575"/>
            <a:ext cx="70305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400">
                <a:latin typeface="Georgia"/>
                <a:ea typeface="Georgia"/>
                <a:cs typeface="Georgia"/>
                <a:sym typeface="Georgia"/>
              </a:rPr>
              <a:t>Oggetto del ricorso</a:t>
            </a:r>
            <a:endParaRPr sz="2400">
              <a:latin typeface="Georgia"/>
              <a:ea typeface="Georgia"/>
              <a:cs typeface="Georgia"/>
              <a:sym typeface="Georgia"/>
            </a:endParaRPr>
          </a:p>
        </p:txBody>
      </p:sp>
      <p:sp>
        <p:nvSpPr>
          <p:cNvPr id="386" name="Google Shape;386;p31"/>
          <p:cNvSpPr txBox="1"/>
          <p:nvPr>
            <p:ph idx="1" type="body"/>
          </p:nvPr>
        </p:nvSpPr>
        <p:spPr>
          <a:xfrm>
            <a:off x="1303800" y="1281600"/>
            <a:ext cx="7030500" cy="3758400"/>
          </a:xfrm>
          <a:prstGeom prst="rect">
            <a:avLst/>
          </a:prstGeom>
        </p:spPr>
        <p:txBody>
          <a:bodyPr anchorCtr="0" anchor="t" bIns="91425" lIns="91425" spcFirstLastPara="1" rIns="91425" wrap="square" tIns="90000">
            <a:noAutofit/>
          </a:bodyPr>
          <a:lstStyle/>
          <a:p>
            <a:pPr indent="0" lvl="0" marL="0" rtl="0" algn="just">
              <a:spcBef>
                <a:spcPts val="0"/>
              </a:spcBef>
              <a:spcAft>
                <a:spcPts val="0"/>
              </a:spcAft>
              <a:buNone/>
            </a:pPr>
            <a:r>
              <a:rPr lang="it">
                <a:latin typeface="Georgia"/>
                <a:ea typeface="Georgia"/>
                <a:cs typeface="Georgia"/>
                <a:sym typeface="Georgia"/>
              </a:rPr>
              <a:t>La decisione AGCM sanzionava due violazioni da parte del CNF: il parere 48/2012 e la Circ. 22-C/2006 (reintroduzione surrettizia dei minimi tariffari). </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La decisione viene impugnata integralmente, per quanto ci interessa con i seguenti motivi:</a:t>
            </a:r>
            <a:endParaRPr>
              <a:latin typeface="Georgia"/>
              <a:ea typeface="Georgia"/>
              <a:cs typeface="Georgia"/>
              <a:sym typeface="Georgia"/>
            </a:endParaRPr>
          </a:p>
          <a:p>
            <a:pPr indent="-311150" lvl="0" marL="457200" rtl="0" algn="just">
              <a:spcBef>
                <a:spcPts val="1600"/>
              </a:spcBef>
              <a:spcAft>
                <a:spcPts val="0"/>
              </a:spcAft>
              <a:buSzPts val="1300"/>
              <a:buFont typeface="Georgia"/>
              <a:buChar char="-"/>
            </a:pPr>
            <a:r>
              <a:rPr lang="it">
                <a:latin typeface="Georgia"/>
                <a:ea typeface="Georgia"/>
                <a:cs typeface="Georgia"/>
                <a:sym typeface="Georgia"/>
              </a:rPr>
              <a:t>Eccesso di potere per aver applicato la disciplina antitrust ad una attività che è manifestazione di poteri assegnati dalla legge nel perseguimento di interessi generali (</a:t>
            </a:r>
            <a:r>
              <a:rPr b="1" lang="it">
                <a:latin typeface="Georgia"/>
                <a:ea typeface="Georgia"/>
                <a:cs typeface="Georgia"/>
                <a:sym typeface="Georgia"/>
              </a:rPr>
              <a:t>competenze del CNF in materia deontologica</a:t>
            </a:r>
            <a:r>
              <a:rPr lang="it">
                <a:latin typeface="Georgia"/>
                <a:ea typeface="Georgia"/>
                <a:cs typeface="Georgia"/>
                <a:sym typeface="Georgia"/>
              </a:rPr>
              <a:t>). </a:t>
            </a:r>
            <a:endParaRPr>
              <a:latin typeface="Georgia"/>
              <a:ea typeface="Georgia"/>
              <a:cs typeface="Georgia"/>
              <a:sym typeface="Georgia"/>
            </a:endParaRPr>
          </a:p>
          <a:p>
            <a:pPr indent="0" lvl="0" marL="457200" rtl="0" algn="just">
              <a:spcBef>
                <a:spcPts val="1600"/>
              </a:spcBef>
              <a:spcAft>
                <a:spcPts val="0"/>
              </a:spcAft>
              <a:buNone/>
            </a:pPr>
            <a:r>
              <a:rPr i="1" lang="it" sz="1500">
                <a:solidFill>
                  <a:srgbClr val="FF0000"/>
                </a:solidFill>
                <a:latin typeface="Georgia"/>
                <a:ea typeface="Georgia"/>
                <a:cs typeface="Georgia"/>
                <a:sym typeface="Georgia"/>
              </a:rPr>
              <a:t>Le nozioni di impresa e associazione di imprese sono quelle risultanti dal diritto comunitario, tali sono gli ordini professionali (Cons. Stato n. 238/2015). Non rileva lo svolgimento di funzioni pubblicistiche, poiché l’ambito giuridico all’interno del quale le decisioni restrittive della concorrenza sono adottate è irrilevante ai fini dell’applicazione della normativa antitrust (C.G. UE 28.02.2013, C-1/12).</a:t>
            </a:r>
            <a:endParaRPr i="1" sz="1500">
              <a:solidFill>
                <a:srgbClr val="FF0000"/>
              </a:solidFill>
              <a:latin typeface="Georgia"/>
              <a:ea typeface="Georgia"/>
              <a:cs typeface="Georgia"/>
              <a:sym typeface="Georgia"/>
            </a:endParaRPr>
          </a:p>
          <a:p>
            <a:pPr indent="0" lvl="0" marL="457200" rtl="0" algn="just">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76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300">
                <a:latin typeface="Georgia"/>
                <a:ea typeface="Georgia"/>
                <a:cs typeface="Georgia"/>
                <a:sym typeface="Georgia"/>
              </a:rPr>
              <a:t>Art. 37 CDF - </a:t>
            </a:r>
            <a:r>
              <a:rPr lang="it" sz="1800">
                <a:solidFill>
                  <a:srgbClr val="000000"/>
                </a:solidFill>
                <a:latin typeface="Georgia"/>
                <a:ea typeface="Georgia"/>
                <a:cs typeface="Georgia"/>
                <a:sym typeface="Georgia"/>
              </a:rPr>
              <a:t>Divieto di accaparramento di clientela</a:t>
            </a:r>
            <a:endParaRPr sz="1800">
              <a:solidFill>
                <a:srgbClr val="000000"/>
              </a:solidFill>
              <a:latin typeface="Georgia"/>
              <a:ea typeface="Georgia"/>
              <a:cs typeface="Georgia"/>
              <a:sym typeface="Georgia"/>
            </a:endParaRPr>
          </a:p>
          <a:p>
            <a:pPr indent="0" lvl="0" marL="0" rtl="0" algn="l">
              <a:spcBef>
                <a:spcPts val="0"/>
              </a:spcBef>
              <a:spcAft>
                <a:spcPts val="0"/>
              </a:spcAft>
              <a:buNone/>
            </a:pPr>
            <a:r>
              <a:rPr lang="it" sz="1800">
                <a:solidFill>
                  <a:srgbClr val="000000"/>
                </a:solidFill>
                <a:latin typeface="Georgia"/>
                <a:ea typeface="Georgia"/>
                <a:cs typeface="Georgia"/>
                <a:sym typeface="Georgia"/>
              </a:rPr>
              <a:t>(ex art. 19)</a:t>
            </a:r>
            <a:endParaRPr sz="1800">
              <a:solidFill>
                <a:srgbClr val="000000"/>
              </a:solidFill>
              <a:latin typeface="Georgia"/>
              <a:ea typeface="Georgia"/>
              <a:cs typeface="Georgia"/>
              <a:sym typeface="Georgia"/>
            </a:endParaRPr>
          </a:p>
        </p:txBody>
      </p:sp>
      <p:sp>
        <p:nvSpPr>
          <p:cNvPr id="284" name="Google Shape;284;p14"/>
          <p:cNvSpPr txBox="1"/>
          <p:nvPr>
            <p:ph idx="1" type="body"/>
          </p:nvPr>
        </p:nvSpPr>
        <p:spPr>
          <a:xfrm>
            <a:off x="1303800" y="1398725"/>
            <a:ext cx="7030500" cy="3537600"/>
          </a:xfrm>
          <a:prstGeom prst="rect">
            <a:avLst/>
          </a:prstGeom>
        </p:spPr>
        <p:txBody>
          <a:bodyPr anchorCtr="0" anchor="t" bIns="91425" lIns="91425" spcFirstLastPara="1" rIns="91425" wrap="square" tIns="91425">
            <a:noAutofit/>
          </a:bodyPr>
          <a:lstStyle/>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1. L'avvocato non deve acquisire rapporti di clientela a mezzo di agenzie o procacciatori o con modi non conformi a correttezza e decoro.</a:t>
            </a:r>
            <a:endParaRPr sz="1200">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2. L'avvocato non deve offrire o corrispondere a colleghi o a terzi provvigioni o altri compensi quale corrispettivo per la presentazione di un cliente o per l'ottenimento di incarichi professionali.</a:t>
            </a:r>
            <a:endParaRPr sz="1200">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3. Costituisce infrazione disciplinare l'offerta di omaggi o prestazioni a terzi ovvero la corresponsione o la promessa di vantaggi per ottenere difese o incarichi.</a:t>
            </a:r>
            <a:endParaRPr sz="1200">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4. È vietato offrire, sia direttamente che per interposta persona, le proprie prestazioni professionali al domicilio degli utenti, nei luoghi di lavoro, di riposo, di svago e, in generale, in luoghi pubblici o aperti al pubblico.</a:t>
            </a:r>
            <a:endParaRPr sz="1200">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5. È altresì vietato all'avvocato offrire, senza esserne richiesto, una prestazione personalizzata e, cioè, rivolta a una persona determinata per un specifico affare.</a:t>
            </a:r>
            <a:endParaRPr sz="1200">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sz="1200">
                <a:solidFill>
                  <a:srgbClr val="000000"/>
                </a:solidFill>
                <a:highlight>
                  <a:srgbClr val="FFFFFF"/>
                </a:highlight>
                <a:latin typeface="Georgia"/>
                <a:ea typeface="Georgia"/>
                <a:cs typeface="Georgia"/>
                <a:sym typeface="Georgia"/>
              </a:rPr>
              <a:t>6. La violazione dei doveri di cui ai commi precedenti comporta l'applicazione della sanzione disciplinare della censura.</a:t>
            </a:r>
            <a:endParaRPr sz="1200">
              <a:solidFill>
                <a:srgbClr val="000000"/>
              </a:solidFill>
              <a:highlight>
                <a:srgbClr val="FFFFFF"/>
              </a:highlight>
              <a:latin typeface="Georgia"/>
              <a:ea typeface="Georgia"/>
              <a:cs typeface="Georgia"/>
              <a:sym typeface="Georgia"/>
            </a:endParaRPr>
          </a:p>
          <a:p>
            <a:pPr indent="0" lvl="0" marL="0" rtl="0" algn="l">
              <a:spcBef>
                <a:spcPts val="800"/>
              </a:spcBef>
              <a:spcAft>
                <a:spcPts val="16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2"/>
          <p:cNvSpPr txBox="1"/>
          <p:nvPr>
            <p:ph type="title"/>
          </p:nvPr>
        </p:nvSpPr>
        <p:spPr>
          <a:xfrm>
            <a:off x="1303800" y="598575"/>
            <a:ext cx="7030500" cy="50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Corollario: i limiti del potere di vigilanza del CNF</a:t>
            </a:r>
            <a:endParaRPr sz="2100">
              <a:latin typeface="Georgia"/>
              <a:ea typeface="Georgia"/>
              <a:cs typeface="Georgia"/>
              <a:sym typeface="Georgia"/>
            </a:endParaRPr>
          </a:p>
        </p:txBody>
      </p:sp>
      <p:sp>
        <p:nvSpPr>
          <p:cNvPr id="392" name="Google Shape;392;p32"/>
          <p:cNvSpPr txBox="1"/>
          <p:nvPr>
            <p:ph idx="1" type="body"/>
          </p:nvPr>
        </p:nvSpPr>
        <p:spPr>
          <a:xfrm>
            <a:off x="1303800" y="1206325"/>
            <a:ext cx="7030500" cy="3729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latin typeface="Georgia"/>
                <a:ea typeface="Georgia"/>
                <a:cs typeface="Georgia"/>
                <a:sym typeface="Georgia"/>
              </a:rPr>
              <a:t>Il contenuto della decisione incriminata (Parere 48/2012) </a:t>
            </a:r>
            <a:r>
              <a:rPr b="1" lang="it">
                <a:latin typeface="Georgia"/>
                <a:ea typeface="Georgia"/>
                <a:cs typeface="Georgia"/>
                <a:sym typeface="Georgia"/>
              </a:rPr>
              <a:t>non è esercizio di una funzione sociale fondata sul principio di solidarietà</a:t>
            </a:r>
            <a:r>
              <a:rPr lang="it">
                <a:latin typeface="Georgia"/>
                <a:ea typeface="Georgia"/>
                <a:cs typeface="Georgia"/>
                <a:sym typeface="Georgia"/>
              </a:rPr>
              <a:t>, </a:t>
            </a:r>
            <a:r>
              <a:rPr b="1" lang="it">
                <a:latin typeface="Georgia"/>
                <a:ea typeface="Georgia"/>
                <a:cs typeface="Georgia"/>
                <a:sym typeface="Georgia"/>
              </a:rPr>
              <a:t>né di prerogative tipiche dei pubblici poteri</a:t>
            </a:r>
            <a:r>
              <a:rPr lang="it">
                <a:latin typeface="Georgia"/>
                <a:ea typeface="Georgia"/>
                <a:cs typeface="Georgia"/>
                <a:sym typeface="Georgia"/>
              </a:rPr>
              <a:t>, ma  </a:t>
            </a:r>
            <a:r>
              <a:rPr b="1" lang="it">
                <a:latin typeface="Georgia"/>
                <a:ea typeface="Georgia"/>
                <a:cs typeface="Georgia"/>
                <a:sym typeface="Georgia"/>
              </a:rPr>
              <a:t>attiene all’aspetto economico della professione svolta dagli avvocati</a:t>
            </a:r>
            <a:r>
              <a:rPr lang="it">
                <a:latin typeface="Georgia"/>
                <a:ea typeface="Georgia"/>
                <a:cs typeface="Georgia"/>
                <a:sym typeface="Georgia"/>
              </a:rPr>
              <a:t>, in quanto incide sulla possibilità di pubblicizzare, avvalendosi di piattaforme digitali, gli sconti che singoli professionisti effettuano sul compenso che dovrebbero richiedere per la prestazione da rendere. </a:t>
            </a:r>
            <a:endParaRPr>
              <a:latin typeface="Georgia"/>
              <a:ea typeface="Georgia"/>
              <a:cs typeface="Georgia"/>
              <a:sym typeface="Georgia"/>
            </a:endParaRPr>
          </a:p>
          <a:p>
            <a:pPr indent="0" lvl="0" marL="0" rtl="0" algn="just">
              <a:spcBef>
                <a:spcPts val="1600"/>
              </a:spcBef>
              <a:spcAft>
                <a:spcPts val="0"/>
              </a:spcAft>
              <a:buNone/>
            </a:pPr>
            <a:r>
              <a:rPr b="1" lang="it">
                <a:latin typeface="Georgia"/>
                <a:ea typeface="Georgia"/>
                <a:cs typeface="Georgia"/>
                <a:sym typeface="Georgia"/>
              </a:rPr>
              <a:t>In questo ambito non è attribuito dalla legge alcun potere di vigilanza al CNF</a:t>
            </a:r>
            <a:r>
              <a:rPr lang="it">
                <a:latin typeface="Georgia"/>
                <a:ea typeface="Georgia"/>
                <a:cs typeface="Georgia"/>
                <a:sym typeface="Georgia"/>
              </a:rPr>
              <a:t>:</a:t>
            </a:r>
            <a:endParaRPr>
              <a:latin typeface="Georgia"/>
              <a:ea typeface="Georgia"/>
              <a:cs typeface="Georgia"/>
              <a:sym typeface="Georgia"/>
            </a:endParaRPr>
          </a:p>
          <a:p>
            <a:pPr indent="0" lvl="0" marL="0" rtl="0" algn="just">
              <a:spcBef>
                <a:spcPts val="1600"/>
              </a:spcBef>
              <a:spcAft>
                <a:spcPts val="0"/>
              </a:spcAft>
              <a:buNone/>
            </a:pPr>
            <a:r>
              <a:rPr i="1" lang="it">
                <a:solidFill>
                  <a:srgbClr val="FF0000"/>
                </a:solidFill>
                <a:latin typeface="Georgia"/>
                <a:ea typeface="Georgia"/>
                <a:cs typeface="Georgia"/>
                <a:sym typeface="Georgia"/>
              </a:rPr>
              <a:t>Il fine di </a:t>
            </a:r>
            <a:r>
              <a:rPr b="1" i="1" lang="it">
                <a:solidFill>
                  <a:srgbClr val="FF0000"/>
                </a:solidFill>
                <a:latin typeface="Georgia"/>
                <a:ea typeface="Georgia"/>
                <a:cs typeface="Georgia"/>
                <a:sym typeface="Georgia"/>
              </a:rPr>
              <a:t>tutelare il consumatore assicurandogli una prestazione di qualità</a:t>
            </a:r>
            <a:r>
              <a:rPr i="1" lang="it">
                <a:solidFill>
                  <a:srgbClr val="FF0000"/>
                </a:solidFill>
                <a:latin typeface="Georgia"/>
                <a:ea typeface="Georgia"/>
                <a:cs typeface="Georgia"/>
                <a:sym typeface="Georgia"/>
              </a:rPr>
              <a:t> che potrebbe essere compromessa dalla richiesta di </a:t>
            </a:r>
            <a:r>
              <a:rPr b="1" i="1" lang="it">
                <a:solidFill>
                  <a:srgbClr val="FF0000"/>
                </a:solidFill>
                <a:latin typeface="Georgia"/>
                <a:ea typeface="Georgia"/>
                <a:cs typeface="Georgia"/>
                <a:sym typeface="Georgia"/>
              </a:rPr>
              <a:t>corrispettivi eccessivamente esigui</a:t>
            </a:r>
            <a:r>
              <a:rPr i="1" lang="it">
                <a:solidFill>
                  <a:srgbClr val="FF0000"/>
                </a:solidFill>
                <a:latin typeface="Georgia"/>
                <a:ea typeface="Georgia"/>
                <a:cs typeface="Georgia"/>
                <a:sym typeface="Georgia"/>
              </a:rPr>
              <a:t>, viene adeguatamente perseguito dall’ordinamento nazionale tramite strumenti, che trovano il loro principale ambito di applicazione nella disciplina del singolo rapporto tra professionista e cliente, e si traducono nella previsione di </a:t>
            </a:r>
            <a:r>
              <a:rPr b="1" i="1" lang="it">
                <a:solidFill>
                  <a:srgbClr val="FF0000"/>
                </a:solidFill>
                <a:latin typeface="Georgia"/>
                <a:ea typeface="Georgia"/>
                <a:cs typeface="Georgia"/>
                <a:sym typeface="Georgia"/>
              </a:rPr>
              <a:t>rimedi civilistici</a:t>
            </a:r>
            <a:r>
              <a:rPr i="1" lang="it">
                <a:solidFill>
                  <a:srgbClr val="FF0000"/>
                </a:solidFill>
                <a:latin typeface="Georgia"/>
                <a:ea typeface="Georgia"/>
                <a:cs typeface="Georgia"/>
                <a:sym typeface="Georgia"/>
              </a:rPr>
              <a:t>, la cui piena operatività non richiede l’attribuzione di alcun potere di vigilanza all’Ordine professionale (Cons. St., sez. VI, 22 gennaio 2015, n. 238).</a:t>
            </a:r>
            <a:endParaRPr i="1">
              <a:solidFill>
                <a:srgbClr val="FF0000"/>
              </a:solidFill>
              <a:latin typeface="Georgia"/>
              <a:ea typeface="Georgia"/>
              <a:cs typeface="Georgia"/>
              <a:sym typeface="Georgia"/>
            </a:endParaRPr>
          </a:p>
          <a:p>
            <a:pPr indent="0" lvl="0" marL="0" rtl="0" algn="just">
              <a:spcBef>
                <a:spcPts val="1600"/>
              </a:spcBef>
              <a:spcAft>
                <a:spcPts val="1600"/>
              </a:spcAft>
              <a:buNone/>
            </a:pPr>
            <a:r>
              <a:t/>
            </a:r>
            <a:endParaRPr>
              <a:latin typeface="Georgia"/>
              <a:ea typeface="Georgia"/>
              <a:cs typeface="Georgia"/>
              <a:sym typeface="Georgi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33"/>
          <p:cNvSpPr txBox="1"/>
          <p:nvPr>
            <p:ph type="title"/>
          </p:nvPr>
        </p:nvSpPr>
        <p:spPr>
          <a:xfrm>
            <a:off x="1303800" y="598575"/>
            <a:ext cx="7030500" cy="58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400">
                <a:latin typeface="Georgia"/>
                <a:ea typeface="Georgia"/>
                <a:cs typeface="Georgia"/>
                <a:sym typeface="Georgia"/>
              </a:rPr>
              <a:t>Oggetto del ricorso: i motivi nel merito</a:t>
            </a:r>
            <a:endParaRPr/>
          </a:p>
        </p:txBody>
      </p:sp>
      <p:sp>
        <p:nvSpPr>
          <p:cNvPr id="398" name="Google Shape;398;p33"/>
          <p:cNvSpPr txBox="1"/>
          <p:nvPr>
            <p:ph idx="1" type="body"/>
          </p:nvPr>
        </p:nvSpPr>
        <p:spPr>
          <a:xfrm>
            <a:off x="1303800" y="1361725"/>
            <a:ext cx="7030500" cy="34593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Font typeface="Georgia"/>
              <a:buChar char="-"/>
            </a:pPr>
            <a:r>
              <a:rPr lang="it">
                <a:latin typeface="Georgia"/>
                <a:ea typeface="Georgia"/>
                <a:cs typeface="Georgia"/>
                <a:sym typeface="Georgia"/>
              </a:rPr>
              <a:t>Violazione e falsa applicazione dell’art. 10, co. 1 e 2, L. n. 247/2012 (Nuova disciplina dell’ordinamento della professione forense).</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La decisione dell’AGCM non sarebbe conforme al nuovo ordinamento della professione forense, che impedirebbe (art. 10) una pubblicità incentrata sulla mera percentuale di sconto (su un </a:t>
            </a:r>
            <a:r>
              <a:rPr i="1" lang="it">
                <a:latin typeface="Georgia"/>
                <a:ea typeface="Georgia"/>
                <a:cs typeface="Georgia"/>
                <a:sym typeface="Georgia"/>
              </a:rPr>
              <a:t>quantum </a:t>
            </a:r>
            <a:r>
              <a:rPr lang="it">
                <a:latin typeface="Georgia"/>
                <a:ea typeface="Georgia"/>
                <a:cs typeface="Georgia"/>
                <a:sym typeface="Georgia"/>
              </a:rPr>
              <a:t>indeterminato), senza descrizione del tipo di attività professionale offerta. Si tratta di una </a:t>
            </a:r>
            <a:r>
              <a:rPr b="1" lang="it">
                <a:latin typeface="Georgia"/>
                <a:ea typeface="Georgia"/>
                <a:cs typeface="Georgia"/>
                <a:sym typeface="Georgia"/>
              </a:rPr>
              <a:t>pubblicità priva di seria informazione professionale</a:t>
            </a:r>
            <a:r>
              <a:rPr lang="it">
                <a:latin typeface="Georgia"/>
                <a:ea typeface="Georgia"/>
                <a:cs typeface="Georgia"/>
                <a:sym typeface="Georgia"/>
              </a:rPr>
              <a:t> e con una </a:t>
            </a:r>
            <a:r>
              <a:rPr b="1" lang="it">
                <a:latin typeface="Georgia"/>
                <a:ea typeface="Georgia"/>
                <a:cs typeface="Georgia"/>
                <a:sym typeface="Georgia"/>
              </a:rPr>
              <a:t>tale</a:t>
            </a:r>
            <a:r>
              <a:rPr lang="it">
                <a:latin typeface="Georgia"/>
                <a:ea typeface="Georgia"/>
                <a:cs typeface="Georgia"/>
                <a:sym typeface="Georgia"/>
              </a:rPr>
              <a:t> </a:t>
            </a:r>
            <a:r>
              <a:rPr b="1" lang="it">
                <a:latin typeface="Georgia"/>
                <a:ea typeface="Georgia"/>
                <a:cs typeface="Georgia"/>
                <a:sym typeface="Georgia"/>
              </a:rPr>
              <a:t>indeterminatezza da rischiare di trarre in inganno</a:t>
            </a:r>
            <a:r>
              <a:rPr lang="it">
                <a:latin typeface="Georgia"/>
                <a:ea typeface="Georgia"/>
                <a:cs typeface="Georgia"/>
                <a:sym typeface="Georgia"/>
              </a:rPr>
              <a:t> i possibili futuri clienti.</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Il TAR non entra nel merito del motivo, rilevando che il parere 48/2012, se letto nella sua interezza, evidentemente è finalizzato ad impedire non una pubblicità ingannevole - come sostenuto dal CNF - ma una pubblicità attraverso la quale si veicolano informazioni relative alla </a:t>
            </a:r>
            <a:r>
              <a:rPr b="1" lang="it">
                <a:latin typeface="Georgia"/>
                <a:ea typeface="Georgia"/>
                <a:cs typeface="Georgia"/>
                <a:sym typeface="Georgia"/>
              </a:rPr>
              <a:t>convenienza economica della prestazione</a:t>
            </a:r>
            <a:r>
              <a:rPr lang="it">
                <a:latin typeface="Georgia"/>
                <a:ea typeface="Georgia"/>
                <a:cs typeface="Georgia"/>
                <a:sym typeface="Georgia"/>
              </a:rPr>
              <a:t>. </a:t>
            </a:r>
            <a:endParaRPr>
              <a:latin typeface="Georgia"/>
              <a:ea typeface="Georgia"/>
              <a:cs typeface="Georgia"/>
              <a:sym typeface="Georgia"/>
            </a:endParaRPr>
          </a:p>
          <a:p>
            <a:pPr indent="0" lvl="0" marL="0" rtl="0" algn="just">
              <a:spcBef>
                <a:spcPts val="1600"/>
              </a:spcBef>
              <a:spcAft>
                <a:spcPts val="1600"/>
              </a:spcAft>
              <a:buNone/>
            </a:pPr>
            <a:r>
              <a:rPr lang="it">
                <a:latin typeface="Georgia"/>
                <a:ea typeface="Georgia"/>
                <a:cs typeface="Georgia"/>
                <a:sym typeface="Georgia"/>
              </a:rPr>
              <a:t>E ciò ha un’indubbia </a:t>
            </a:r>
            <a:r>
              <a:rPr b="1" lang="it">
                <a:latin typeface="Georgia"/>
                <a:ea typeface="Georgia"/>
                <a:cs typeface="Georgia"/>
                <a:sym typeface="Georgia"/>
              </a:rPr>
              <a:t>natura anticoncorrenziale</a:t>
            </a:r>
            <a:r>
              <a:rPr lang="it">
                <a:latin typeface="Georgia"/>
                <a:ea typeface="Georgia"/>
                <a:cs typeface="Georgia"/>
                <a:sym typeface="Georgia"/>
              </a:rPr>
              <a:t>.</a:t>
            </a:r>
            <a:endParaRPr>
              <a:latin typeface="Georgia"/>
              <a:ea typeface="Georgia"/>
              <a:cs typeface="Georgia"/>
              <a:sym typeface="Georgi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34"/>
          <p:cNvSpPr txBox="1"/>
          <p:nvPr>
            <p:ph type="title"/>
          </p:nvPr>
        </p:nvSpPr>
        <p:spPr>
          <a:xfrm>
            <a:off x="1303800" y="598575"/>
            <a:ext cx="7030500" cy="82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L. 31 dicembre 2012, n. 247: Nuova disciplina dell'ordinamento della professione forense</a:t>
            </a:r>
            <a:endParaRPr sz="2100">
              <a:latin typeface="Georgia"/>
              <a:ea typeface="Georgia"/>
              <a:cs typeface="Georgia"/>
              <a:sym typeface="Georgia"/>
            </a:endParaRPr>
          </a:p>
        </p:txBody>
      </p:sp>
      <p:sp>
        <p:nvSpPr>
          <p:cNvPr id="404" name="Google Shape;404;p34"/>
          <p:cNvSpPr txBox="1"/>
          <p:nvPr>
            <p:ph idx="1" type="body"/>
          </p:nvPr>
        </p:nvSpPr>
        <p:spPr>
          <a:xfrm>
            <a:off x="1303800" y="1502350"/>
            <a:ext cx="7030500" cy="331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it">
                <a:latin typeface="Georgia"/>
                <a:ea typeface="Georgia"/>
                <a:cs typeface="Georgia"/>
                <a:sym typeface="Georgia"/>
              </a:rPr>
              <a:t>Art. 10: Informazioni sull'esercizio della professione</a:t>
            </a:r>
            <a:endParaRPr b="1">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 1. È consentita all'avvocato la pubblicità informativa sulla propria attività professionale, sull'organizzazione e struttura dello studio e sulle eventuali specializzazioni e titoli scientifici e professionali posseduti. </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2. La pubblicità e tutte le informazioni diffuse pubblicamente con qualunque mezzo, anche informatico, debbono essere trasparenti, veritiere, corrette e non devono essere comparative con altri professionisti, equivoche, ingannevoli, denigratorie o suggestive. </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3. In ogni caso le informazioni offerte devono fare riferimento alla natura e ai limiti dell'obbligazione professionale. </a:t>
            </a:r>
            <a:endParaRPr>
              <a:latin typeface="Georgia"/>
              <a:ea typeface="Georgia"/>
              <a:cs typeface="Georgia"/>
              <a:sym typeface="Georgia"/>
            </a:endParaRPr>
          </a:p>
          <a:p>
            <a:pPr indent="0" lvl="0" marL="0" rtl="0" algn="just">
              <a:spcBef>
                <a:spcPts val="1600"/>
              </a:spcBef>
              <a:spcAft>
                <a:spcPts val="1600"/>
              </a:spcAft>
              <a:buNone/>
            </a:pPr>
            <a:r>
              <a:rPr lang="it">
                <a:latin typeface="Georgia"/>
                <a:ea typeface="Georgia"/>
                <a:cs typeface="Georgia"/>
                <a:sym typeface="Georgia"/>
              </a:rPr>
              <a:t>4. L'inosservanza delle disposizioni del presente articolo costituisce illecito disciplinare.</a:t>
            </a:r>
            <a:endParaRPr>
              <a:latin typeface="Georgia"/>
              <a:ea typeface="Georgia"/>
              <a:cs typeface="Georgia"/>
              <a:sym typeface="Georgi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35"/>
          <p:cNvSpPr txBox="1"/>
          <p:nvPr>
            <p:ph type="title"/>
          </p:nvPr>
        </p:nvSpPr>
        <p:spPr>
          <a:xfrm>
            <a:off x="1303800" y="598575"/>
            <a:ext cx="7030500" cy="48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Conferma della valutazione di illiceità del parere</a:t>
            </a:r>
            <a:endParaRPr sz="2100">
              <a:latin typeface="Georgia"/>
              <a:ea typeface="Georgia"/>
              <a:cs typeface="Georgia"/>
              <a:sym typeface="Georgia"/>
            </a:endParaRPr>
          </a:p>
        </p:txBody>
      </p:sp>
      <p:sp>
        <p:nvSpPr>
          <p:cNvPr id="410" name="Google Shape;410;p35"/>
          <p:cNvSpPr txBox="1"/>
          <p:nvPr>
            <p:ph idx="1" type="body"/>
          </p:nvPr>
        </p:nvSpPr>
        <p:spPr>
          <a:xfrm>
            <a:off x="1303800" y="1147100"/>
            <a:ext cx="7030500" cy="387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Il TAR condivide le valutazioni dell’AGCM, ma delinea i limiti della liceità della piattaforma:</a:t>
            </a:r>
            <a:endParaRPr>
              <a:latin typeface="Georgia"/>
              <a:ea typeface="Georgia"/>
              <a:cs typeface="Georgia"/>
              <a:sym typeface="Georgia"/>
            </a:endParaRPr>
          </a:p>
          <a:p>
            <a:pPr indent="0" lvl="0" marL="0" rtl="0" algn="just">
              <a:spcBef>
                <a:spcPts val="1600"/>
              </a:spcBef>
              <a:spcAft>
                <a:spcPts val="0"/>
              </a:spcAft>
              <a:buNone/>
            </a:pPr>
            <a:r>
              <a:rPr b="1" lang="it">
                <a:latin typeface="Georgia"/>
                <a:ea typeface="Georgia"/>
                <a:cs typeface="Georgia"/>
                <a:sym typeface="Georgia"/>
              </a:rPr>
              <a:t>Non c’è intermediazione</a:t>
            </a:r>
            <a:r>
              <a:rPr lang="it">
                <a:latin typeface="Georgia"/>
                <a:ea typeface="Georgia"/>
                <a:cs typeface="Georgia"/>
                <a:sym typeface="Georgia"/>
              </a:rPr>
              <a:t> da parte del gestore della piattaforma web, che mette solo a disposizione dell’avvocato, a fronte del pagamento del prezzo, uno spazio pubblicitario </a:t>
            </a:r>
            <a:r>
              <a:rPr i="1" lang="it">
                <a:latin typeface="Georgia"/>
                <a:ea typeface="Georgia"/>
                <a:cs typeface="Georgia"/>
                <a:sym typeface="Georgia"/>
              </a:rPr>
              <a:t>on line</a:t>
            </a:r>
            <a:r>
              <a:rPr lang="it">
                <a:latin typeface="Georgia"/>
                <a:ea typeface="Georgia"/>
                <a:cs typeface="Georgia"/>
                <a:sym typeface="Georgia"/>
              </a:rPr>
              <a:t> non diverso da quello che può acquistarsi in un giornale.</a:t>
            </a:r>
            <a:endParaRPr>
              <a:latin typeface="Georgia"/>
              <a:ea typeface="Georgia"/>
              <a:cs typeface="Georgia"/>
              <a:sym typeface="Georgia"/>
            </a:endParaRPr>
          </a:p>
          <a:p>
            <a:pPr indent="0" lvl="0" marL="0" rtl="0" algn="just">
              <a:spcBef>
                <a:spcPts val="1600"/>
              </a:spcBef>
              <a:spcAft>
                <a:spcPts val="0"/>
              </a:spcAft>
              <a:buNone/>
            </a:pPr>
            <a:r>
              <a:rPr b="1" lang="it">
                <a:latin typeface="Georgia"/>
                <a:ea typeface="Georgia"/>
                <a:cs typeface="Georgia"/>
                <a:sym typeface="Georgia"/>
              </a:rPr>
              <a:t>Non c’è spersonalizzazione del rapporto professionale</a:t>
            </a:r>
            <a:r>
              <a:rPr lang="it">
                <a:latin typeface="Georgia"/>
                <a:ea typeface="Georgia"/>
                <a:cs typeface="Georgia"/>
                <a:sym typeface="Georgia"/>
              </a:rPr>
              <a:t>, poiché il contatto diretto tra avvocato e cliente avverrà comunque, a seguito della scelta del professionista reperito sulla piattaforma da parte del consumatore, e solo all’esito del contatto diretto sarà rilasciato il mandato.</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La piattaforma è un lecito strumento di pubblicità con cui gli avvocati creano un primo contatto con il potenziale cliente, </a:t>
            </a:r>
            <a:r>
              <a:rPr b="1" lang="it">
                <a:latin typeface="Georgia"/>
                <a:ea typeface="Georgia"/>
                <a:cs typeface="Georgia"/>
                <a:sym typeface="Georgia"/>
              </a:rPr>
              <a:t>fermo restando che l’eventuale conferimento del mandato</a:t>
            </a:r>
            <a:r>
              <a:rPr lang="it">
                <a:latin typeface="Georgia"/>
                <a:ea typeface="Georgia"/>
                <a:cs typeface="Georgia"/>
                <a:sym typeface="Georgia"/>
              </a:rPr>
              <a:t> (non essendo il primo approccio per nulla vincolante) </a:t>
            </a:r>
            <a:r>
              <a:rPr b="1" lang="it">
                <a:latin typeface="Georgia"/>
                <a:ea typeface="Georgia"/>
                <a:cs typeface="Georgia"/>
                <a:sym typeface="Georgia"/>
              </a:rPr>
              <a:t>seguirà le vie ordinarie</a:t>
            </a:r>
            <a:r>
              <a:rPr lang="it">
                <a:latin typeface="Georgia"/>
                <a:ea typeface="Georgia"/>
                <a:cs typeface="Georgia"/>
                <a:sym typeface="Georgia"/>
              </a:rPr>
              <a:t>: </a:t>
            </a:r>
            <a:r>
              <a:rPr b="1" lang="it">
                <a:latin typeface="Georgia"/>
                <a:ea typeface="Georgia"/>
                <a:cs typeface="Georgia"/>
                <a:sym typeface="Georgia"/>
              </a:rPr>
              <a:t>non si stipulerà un contratto mediato dalla piattaforma </a:t>
            </a:r>
            <a:r>
              <a:rPr lang="it">
                <a:latin typeface="Georgia"/>
                <a:ea typeface="Georgia"/>
                <a:cs typeface="Georgia"/>
                <a:sym typeface="Georgia"/>
              </a:rPr>
              <a:t>ma ci si procurerà un incontro diretto con il professionista per conferirgli il mandato.</a:t>
            </a:r>
            <a:endParaRPr>
              <a:latin typeface="Georgia"/>
              <a:ea typeface="Georgia"/>
              <a:cs typeface="Georgia"/>
              <a:sym typeface="Georgia"/>
            </a:endParaRPr>
          </a:p>
          <a:p>
            <a:pPr indent="0" lvl="0" marL="0" rtl="0" algn="just">
              <a:spcBef>
                <a:spcPts val="1600"/>
              </a:spcBef>
              <a:spcAft>
                <a:spcPts val="1600"/>
              </a:spcAft>
              <a:buNone/>
            </a:pPr>
            <a:r>
              <a:t/>
            </a:r>
            <a:endParaRPr>
              <a:latin typeface="Georgia"/>
              <a:ea typeface="Georgia"/>
              <a:cs typeface="Georgia"/>
              <a:sym typeface="Georgi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36"/>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it"/>
              <a:t>L’appello al Consiglio di Stato</a:t>
            </a:r>
            <a:endParaRPr/>
          </a:p>
        </p:txBody>
      </p:sp>
      <p:sp>
        <p:nvSpPr>
          <p:cNvPr id="416" name="Google Shape;416;p36"/>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t>Sentenza n. 1164 del 22 marzo 2016</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37"/>
          <p:cNvSpPr txBox="1"/>
          <p:nvPr>
            <p:ph type="title"/>
          </p:nvPr>
        </p:nvSpPr>
        <p:spPr>
          <a:xfrm>
            <a:off x="1303800" y="598575"/>
            <a:ext cx="7030500" cy="5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100">
                <a:latin typeface="Georgia"/>
                <a:ea typeface="Georgia"/>
                <a:cs typeface="Georgia"/>
                <a:sym typeface="Georgia"/>
              </a:rPr>
              <a:t>Conferma in via definitiva dell’illiceità del parere</a:t>
            </a:r>
            <a:endParaRPr sz="2100">
              <a:latin typeface="Georgia"/>
              <a:ea typeface="Georgia"/>
              <a:cs typeface="Georgia"/>
              <a:sym typeface="Georgia"/>
            </a:endParaRPr>
          </a:p>
        </p:txBody>
      </p:sp>
      <p:sp>
        <p:nvSpPr>
          <p:cNvPr id="422" name="Google Shape;422;p37"/>
          <p:cNvSpPr txBox="1"/>
          <p:nvPr>
            <p:ph idx="1" type="body"/>
          </p:nvPr>
        </p:nvSpPr>
        <p:spPr>
          <a:xfrm>
            <a:off x="1303800" y="1198925"/>
            <a:ext cx="7030500" cy="3559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solidFill>
                  <a:srgbClr val="000000"/>
                </a:solidFill>
                <a:latin typeface="Georgia"/>
                <a:ea typeface="Georgia"/>
                <a:cs typeface="Georgia"/>
                <a:sym typeface="Georgia"/>
              </a:rPr>
              <a:t>Viene confermato tutto l’impianto argomentativo della decisione del TAR, in ordine alla applicabilità </a:t>
            </a:r>
            <a:r>
              <a:rPr lang="it">
                <a:solidFill>
                  <a:srgbClr val="000000"/>
                </a:solidFill>
                <a:latin typeface="Georgia"/>
                <a:ea typeface="Georgia"/>
                <a:cs typeface="Georgia"/>
                <a:sym typeface="Georgia"/>
              </a:rPr>
              <a:t>alle decisioni del CNF </a:t>
            </a:r>
            <a:r>
              <a:rPr lang="it">
                <a:solidFill>
                  <a:srgbClr val="000000"/>
                </a:solidFill>
                <a:latin typeface="Georgia"/>
                <a:ea typeface="Georgia"/>
                <a:cs typeface="Georgia"/>
                <a:sym typeface="Georgia"/>
              </a:rPr>
              <a:t>della normativa antitrust europea e nazionale, in quanto idonee ad incidere sul comportamento economico </a:t>
            </a:r>
            <a:r>
              <a:rPr lang="it">
                <a:solidFill>
                  <a:srgbClr val="000000"/>
                </a:solidFill>
                <a:latin typeface="Georgia"/>
                <a:ea typeface="Georgia"/>
                <a:cs typeface="Georgia"/>
                <a:sym typeface="Georgia"/>
              </a:rPr>
              <a:t>degli avvocati nello svolgimento </a:t>
            </a:r>
            <a:r>
              <a:rPr lang="it">
                <a:solidFill>
                  <a:srgbClr val="000000"/>
                </a:solidFill>
                <a:latin typeface="Georgia"/>
                <a:ea typeface="Georgia"/>
                <a:cs typeface="Georgia"/>
                <a:sym typeface="Georgia"/>
              </a:rPr>
              <a:t>dell’attività professionale.</a:t>
            </a:r>
            <a:endParaRPr>
              <a:solidFill>
                <a:srgbClr val="000000"/>
              </a:solidFill>
              <a:latin typeface="Georgia"/>
              <a:ea typeface="Georgia"/>
              <a:cs typeface="Georgia"/>
              <a:sym typeface="Georgia"/>
            </a:endParaRPr>
          </a:p>
          <a:p>
            <a:pPr indent="0" lvl="0" marL="0" rtl="0" algn="just">
              <a:spcBef>
                <a:spcPts val="1600"/>
              </a:spcBef>
              <a:spcAft>
                <a:spcPts val="0"/>
              </a:spcAft>
              <a:buNone/>
            </a:pPr>
            <a:r>
              <a:rPr lang="it">
                <a:solidFill>
                  <a:srgbClr val="000000"/>
                </a:solidFill>
                <a:latin typeface="Georgia"/>
                <a:ea typeface="Georgia"/>
                <a:cs typeface="Georgia"/>
                <a:sym typeface="Georgia"/>
              </a:rPr>
              <a:t>La pubblicità fondata sullo sconto di prezzo è una modalità informativa </a:t>
            </a:r>
            <a:r>
              <a:rPr lang="it">
                <a:solidFill>
                  <a:srgbClr val="000000"/>
                </a:solidFill>
                <a:latin typeface="Georgia"/>
                <a:ea typeface="Georgia"/>
                <a:cs typeface="Georgia"/>
                <a:sym typeface="Georgia"/>
              </a:rPr>
              <a:t>non in contrasto con i limiti posti dalla normativa speciale</a:t>
            </a:r>
            <a:r>
              <a:rPr lang="it">
                <a:solidFill>
                  <a:srgbClr val="000000"/>
                </a:solidFill>
                <a:latin typeface="Georgia"/>
                <a:ea typeface="Georgia"/>
                <a:cs typeface="Georgia"/>
                <a:sym typeface="Georgia"/>
              </a:rPr>
              <a:t> ed addirittura protetta dalla legge, perché garantisce agli utenti la più ampia informazione relativa ai servizi offerti e ai compensi delle prestazioni.</a:t>
            </a:r>
            <a:endParaRPr>
              <a:solidFill>
                <a:srgbClr val="000000"/>
              </a:solidFill>
              <a:latin typeface="Georgia"/>
              <a:ea typeface="Georgia"/>
              <a:cs typeface="Georgia"/>
              <a:sym typeface="Georgia"/>
            </a:endParaRPr>
          </a:p>
          <a:p>
            <a:pPr indent="0" lvl="0" marL="0" rtl="0" algn="just">
              <a:spcBef>
                <a:spcPts val="1600"/>
              </a:spcBef>
              <a:spcAft>
                <a:spcPts val="0"/>
              </a:spcAft>
              <a:buNone/>
            </a:pPr>
            <a:r>
              <a:rPr lang="it">
                <a:solidFill>
                  <a:srgbClr val="000000"/>
                </a:solidFill>
                <a:latin typeface="Georgia"/>
                <a:ea typeface="Georgia"/>
                <a:cs typeface="Georgia"/>
                <a:sym typeface="Georgia"/>
              </a:rPr>
              <a:t>Il fatto che l’accesso alla piattaforma sia aperto al pubblico o riservato agli utenti iscritti nulla cambia in relazione alla liceità della pubblicità, in difetto di altri elementi incompatibili con la deontologia o con il decoro della professione.</a:t>
            </a:r>
            <a:endParaRPr>
              <a:solidFill>
                <a:srgbClr val="000000"/>
              </a:solidFill>
              <a:latin typeface="Georgia"/>
              <a:ea typeface="Georgia"/>
              <a:cs typeface="Georgia"/>
              <a:sym typeface="Georgia"/>
            </a:endParaRPr>
          </a:p>
          <a:p>
            <a:pPr indent="0" lvl="0" marL="0" rtl="0" algn="just">
              <a:spcBef>
                <a:spcPts val="1600"/>
              </a:spcBef>
              <a:spcAft>
                <a:spcPts val="0"/>
              </a:spcAft>
              <a:buNone/>
            </a:pPr>
            <a:r>
              <a:rPr lang="it">
                <a:solidFill>
                  <a:srgbClr val="000000"/>
                </a:solidFill>
                <a:latin typeface="Georgia"/>
                <a:ea typeface="Georgia"/>
                <a:cs typeface="Georgia"/>
                <a:sym typeface="Georgia"/>
              </a:rPr>
              <a:t>Non risulta che il gestore svolga alcuna attività di intermediazione, essendo il compenso versato a fronte del servizio pubblicitario.</a:t>
            </a:r>
            <a:endParaRPr>
              <a:solidFill>
                <a:srgbClr val="000000"/>
              </a:solidFill>
              <a:latin typeface="Georgia"/>
              <a:ea typeface="Georgia"/>
              <a:cs typeface="Georgia"/>
              <a:sym typeface="Georgia"/>
            </a:endParaRPr>
          </a:p>
          <a:p>
            <a:pPr indent="0" lvl="0" marL="0" rtl="0" algn="just">
              <a:spcBef>
                <a:spcPts val="160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38"/>
          <p:cNvSpPr txBox="1"/>
          <p:nvPr>
            <p:ph type="title"/>
          </p:nvPr>
        </p:nvSpPr>
        <p:spPr>
          <a:xfrm>
            <a:off x="1303800" y="598575"/>
            <a:ext cx="7030500" cy="56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Conclusioni</a:t>
            </a:r>
            <a:endParaRPr>
              <a:latin typeface="Georgia"/>
              <a:ea typeface="Georgia"/>
              <a:cs typeface="Georgia"/>
              <a:sym typeface="Georgia"/>
            </a:endParaRPr>
          </a:p>
        </p:txBody>
      </p:sp>
      <p:sp>
        <p:nvSpPr>
          <p:cNvPr id="428" name="Google Shape;428;p38"/>
          <p:cNvSpPr txBox="1"/>
          <p:nvPr>
            <p:ph idx="1" type="body"/>
          </p:nvPr>
        </p:nvSpPr>
        <p:spPr>
          <a:xfrm>
            <a:off x="1303800" y="1272925"/>
            <a:ext cx="7030500" cy="3389400"/>
          </a:xfrm>
          <a:prstGeom prst="rect">
            <a:avLst/>
          </a:prstGeom>
        </p:spPr>
        <p:txBody>
          <a:bodyPr anchorCtr="0" anchor="t" bIns="91425" lIns="91425" spcFirstLastPara="1" rIns="91425" wrap="square" tIns="91425">
            <a:noAutofit/>
          </a:bodyPr>
          <a:lstStyle/>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Non è illecita la pubblicità su piattaforme web “promiscue”, anche quando vengano offerte prestazioni scontate;</a:t>
            </a:r>
            <a:endParaRPr>
              <a:solidFill>
                <a:srgbClr val="000000"/>
              </a:solidFill>
              <a:latin typeface="Georgia"/>
              <a:ea typeface="Georgia"/>
              <a:cs typeface="Georgia"/>
              <a:sym typeface="Georgia"/>
            </a:endParaRPr>
          </a:p>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Non c’è intermediazione vietata ai sensi dell’art. 37 CDF se il prezzo pagato al gestore ha quale causa l’offerta dei servizi pubblicitari e non rappresenta un compenso per la presentazione dei clienti o l’assegnazione dell’incarico;</a:t>
            </a:r>
            <a:endParaRPr>
              <a:solidFill>
                <a:srgbClr val="000000"/>
              </a:solidFill>
              <a:latin typeface="Georgia"/>
              <a:ea typeface="Georgia"/>
              <a:cs typeface="Georgia"/>
              <a:sym typeface="Georgia"/>
            </a:endParaRPr>
          </a:p>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Non ha alcuna rilevanza che la piattaforma sia accessibile a tutti ovvero ai soli utenti iscritti;</a:t>
            </a:r>
            <a:endParaRPr>
              <a:solidFill>
                <a:srgbClr val="000000"/>
              </a:solidFill>
              <a:latin typeface="Georgia"/>
              <a:ea typeface="Georgia"/>
              <a:cs typeface="Georgia"/>
              <a:sym typeface="Georgia"/>
            </a:endParaRPr>
          </a:p>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Non c’è </a:t>
            </a:r>
            <a:r>
              <a:rPr i="1" lang="it">
                <a:solidFill>
                  <a:srgbClr val="000000"/>
                </a:solidFill>
                <a:latin typeface="Georgia"/>
                <a:ea typeface="Georgia"/>
                <a:cs typeface="Georgia"/>
                <a:sym typeface="Georgia"/>
              </a:rPr>
              <a:t>vulnus</a:t>
            </a:r>
            <a:r>
              <a:rPr lang="it">
                <a:solidFill>
                  <a:srgbClr val="000000"/>
                </a:solidFill>
                <a:latin typeface="Georgia"/>
                <a:ea typeface="Georgia"/>
                <a:cs typeface="Georgia"/>
                <a:sym typeface="Georgia"/>
              </a:rPr>
              <a:t> del rapporto di fiducia professionista/cliente se il primo contatto conoscitivo avviene sul web, neanche se la scelta è veicolata dalla economicità della prestazione offerta;</a:t>
            </a:r>
            <a:endParaRPr>
              <a:solidFill>
                <a:srgbClr val="000000"/>
              </a:solidFill>
              <a:latin typeface="Georgia"/>
              <a:ea typeface="Georgia"/>
              <a:cs typeface="Georgia"/>
              <a:sym typeface="Georgia"/>
            </a:endParaRPr>
          </a:p>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Non c’è violazione del divieto di offerta delle prestazioni presso il domicilio ai sensi dell’art. 37, comma 4, se il messaggio pubblicitario gira sul web;</a:t>
            </a:r>
            <a:endParaRPr>
              <a:solidFill>
                <a:srgbClr val="000000"/>
              </a:solidFill>
              <a:latin typeface="Georgia"/>
              <a:ea typeface="Georgia"/>
              <a:cs typeface="Georgia"/>
              <a:sym typeface="Georgia"/>
            </a:endParaRPr>
          </a:p>
          <a:p>
            <a:pPr indent="-311150" lvl="0" marL="457200" rtl="0" algn="just">
              <a:spcBef>
                <a:spcPts val="0"/>
              </a:spcBef>
              <a:spcAft>
                <a:spcPts val="0"/>
              </a:spcAft>
              <a:buClr>
                <a:srgbClr val="000000"/>
              </a:buClr>
              <a:buSzPts val="1300"/>
              <a:buFont typeface="Georgia"/>
              <a:buChar char="-"/>
            </a:pPr>
            <a:r>
              <a:rPr lang="it">
                <a:solidFill>
                  <a:srgbClr val="000000"/>
                </a:solidFill>
                <a:latin typeface="Georgia"/>
                <a:ea typeface="Georgia"/>
                <a:cs typeface="Georgia"/>
                <a:sym typeface="Georgia"/>
              </a:rPr>
              <a:t>Il conferimento dell’incarico DEVE essere preceduto da un contatto diretto tra professionista e potenziale cliente.</a:t>
            </a:r>
            <a:endParaRPr>
              <a:solidFill>
                <a:srgbClr val="000000"/>
              </a:solidFill>
              <a:latin typeface="Georgia"/>
              <a:ea typeface="Georgia"/>
              <a:cs typeface="Georgia"/>
              <a:sym typeface="Georgi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39"/>
          <p:cNvSpPr txBox="1"/>
          <p:nvPr>
            <p:ph type="title"/>
          </p:nvPr>
        </p:nvSpPr>
        <p:spPr>
          <a:xfrm>
            <a:off x="1303800" y="598575"/>
            <a:ext cx="7030500" cy="90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600">
                <a:latin typeface="Georgia"/>
                <a:ea typeface="Georgia"/>
                <a:cs typeface="Georgia"/>
                <a:sym typeface="Georgia"/>
              </a:rPr>
              <a:t>Punti fermi della giurisprudenza CNF:</a:t>
            </a:r>
            <a:endParaRPr sz="2600">
              <a:latin typeface="Georgia"/>
              <a:ea typeface="Georgia"/>
              <a:cs typeface="Georgia"/>
              <a:sym typeface="Georgia"/>
            </a:endParaRPr>
          </a:p>
          <a:p>
            <a:pPr indent="0" lvl="0" marL="0" rtl="0" algn="l">
              <a:spcBef>
                <a:spcPts val="0"/>
              </a:spcBef>
              <a:spcAft>
                <a:spcPts val="0"/>
              </a:spcAft>
              <a:buNone/>
            </a:pPr>
            <a:r>
              <a:rPr lang="it" sz="2000">
                <a:latin typeface="Georgia"/>
                <a:ea typeface="Georgia"/>
                <a:cs typeface="Georgia"/>
                <a:sym typeface="Georgia"/>
              </a:rPr>
              <a:t>Il rapporto diretto tra avvocato e cliente</a:t>
            </a:r>
            <a:endParaRPr sz="2000">
              <a:latin typeface="Georgia"/>
              <a:ea typeface="Georgia"/>
              <a:cs typeface="Georgia"/>
              <a:sym typeface="Georgia"/>
            </a:endParaRPr>
          </a:p>
          <a:p>
            <a:pPr indent="0" lvl="0" marL="0" rtl="0" algn="l">
              <a:spcBef>
                <a:spcPts val="0"/>
              </a:spcBef>
              <a:spcAft>
                <a:spcPts val="0"/>
              </a:spcAft>
              <a:buNone/>
            </a:pPr>
            <a:r>
              <a:t/>
            </a:r>
            <a:endParaRPr sz="2600">
              <a:latin typeface="Georgia"/>
              <a:ea typeface="Georgia"/>
              <a:cs typeface="Georgia"/>
              <a:sym typeface="Georgia"/>
            </a:endParaRPr>
          </a:p>
        </p:txBody>
      </p:sp>
      <p:sp>
        <p:nvSpPr>
          <p:cNvPr id="434" name="Google Shape;434;p39"/>
          <p:cNvSpPr txBox="1"/>
          <p:nvPr>
            <p:ph idx="1" type="body"/>
          </p:nvPr>
        </p:nvSpPr>
        <p:spPr>
          <a:xfrm>
            <a:off x="1303800" y="1857575"/>
            <a:ext cx="7030500" cy="2673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it">
                <a:latin typeface="Georgia"/>
                <a:ea typeface="Georgia"/>
                <a:cs typeface="Georgia"/>
                <a:sym typeface="Georgia"/>
              </a:rPr>
              <a:t>Sentenza CNF n. 218/2018:</a:t>
            </a:r>
            <a:r>
              <a:rPr lang="it">
                <a:latin typeface="Georgia"/>
                <a:ea typeface="Georgia"/>
                <a:cs typeface="Georgia"/>
                <a:sym typeface="Georgia"/>
              </a:rPr>
              <a:t> L’avvocato che assuma incarichi professionali tramite un terzo intermediario </a:t>
            </a:r>
            <a:r>
              <a:rPr b="1" lang="it">
                <a:latin typeface="Georgia"/>
                <a:ea typeface="Georgia"/>
                <a:cs typeface="Georgia"/>
                <a:sym typeface="Georgia"/>
              </a:rPr>
              <a:t>omettendo di instaurare con i suoi clienti un rapporto fiduciario</a:t>
            </a:r>
            <a:r>
              <a:rPr lang="it">
                <a:latin typeface="Georgia"/>
                <a:ea typeface="Georgia"/>
                <a:cs typeface="Georgia"/>
                <a:sym typeface="Georgia"/>
              </a:rPr>
              <a:t> pone in essere un comportamento disciplinarmente rilevante perché lesivo del dovere di fiducia al rispetto del quale ogni professionista è tenuto nell’esercizio del suo mandato; </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L’avvocato che assume pratiche per il tramite di un’agenzia e svolga attività professionale senza ricevere il mandato diretto della parte assistita pone in essere un’ipotesi di non consentito accaparramento di clientela.</a:t>
            </a:r>
            <a:endParaRPr>
              <a:latin typeface="Georgia"/>
              <a:ea typeface="Georgia"/>
              <a:cs typeface="Georgia"/>
              <a:sym typeface="Georgia"/>
            </a:endParaRPr>
          </a:p>
          <a:p>
            <a:pPr indent="0" lvl="0" marL="0" rtl="0" algn="just">
              <a:spcBef>
                <a:spcPts val="1600"/>
              </a:spcBef>
              <a:spcAft>
                <a:spcPts val="0"/>
              </a:spcAft>
              <a:buNone/>
            </a:pPr>
            <a:r>
              <a:t/>
            </a:r>
            <a:endParaRPr>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40"/>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600">
                <a:latin typeface="Georgia"/>
                <a:ea typeface="Georgia"/>
                <a:cs typeface="Georgia"/>
                <a:sym typeface="Georgia"/>
              </a:rPr>
              <a:t>Punti fermi della giurisprudenza CNF:</a:t>
            </a:r>
            <a:endParaRPr sz="2000">
              <a:latin typeface="Georgia"/>
              <a:ea typeface="Georgia"/>
              <a:cs typeface="Georgia"/>
              <a:sym typeface="Georgia"/>
            </a:endParaRPr>
          </a:p>
          <a:p>
            <a:pPr indent="0" lvl="0" marL="0" rtl="0" algn="l">
              <a:spcBef>
                <a:spcPts val="0"/>
              </a:spcBef>
              <a:spcAft>
                <a:spcPts val="0"/>
              </a:spcAft>
              <a:buNone/>
            </a:pPr>
            <a:r>
              <a:rPr lang="it" sz="2000">
                <a:latin typeface="Georgia"/>
                <a:ea typeface="Georgia"/>
                <a:cs typeface="Georgia"/>
                <a:sym typeface="Georgia"/>
              </a:rPr>
              <a:t>illiceità dell’offerta di prestazioni ad un prezzo vile</a:t>
            </a:r>
            <a:endParaRPr/>
          </a:p>
        </p:txBody>
      </p:sp>
      <p:sp>
        <p:nvSpPr>
          <p:cNvPr id="440" name="Google Shape;440;p40"/>
          <p:cNvSpPr txBox="1"/>
          <p:nvPr>
            <p:ph idx="1" type="body"/>
          </p:nvPr>
        </p:nvSpPr>
        <p:spPr>
          <a:xfrm>
            <a:off x="1303800" y="1531950"/>
            <a:ext cx="7030500" cy="3507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it">
                <a:latin typeface="Georgia"/>
                <a:ea typeface="Georgia"/>
                <a:cs typeface="Georgia"/>
                <a:sym typeface="Georgia"/>
              </a:rPr>
              <a:t>Sentenza CNF n. 243/2017:</a:t>
            </a:r>
            <a:r>
              <a:rPr lang="it">
                <a:latin typeface="Georgia"/>
                <a:ea typeface="Georgia"/>
                <a:cs typeface="Georgia"/>
                <a:sym typeface="Georgia"/>
              </a:rPr>
              <a:t> </a:t>
            </a:r>
            <a:r>
              <a:rPr lang="it">
                <a:solidFill>
                  <a:srgbClr val="0C0C0F"/>
                </a:solidFill>
                <a:highlight>
                  <a:srgbClr val="FFFFFF"/>
                </a:highlight>
                <a:latin typeface="Georgia"/>
                <a:ea typeface="Georgia"/>
                <a:cs typeface="Georgia"/>
                <a:sym typeface="Georgia"/>
              </a:rPr>
              <a:t>Non può (più) considerarsi contrario al decoro ed alla correttezza un messaggio pubblicitario che contenga tutti gli elementi richiesti dalla norma deontologica e che solo enfatizzi quello del corrispettivo che, tra l’altro, come noto, costituisce un elemento contrattuale di interesse primario per il cliente e, quindi, un elemento fondamentale per un’informazione pubblicitaria professionale corretta e completa.</a:t>
            </a:r>
            <a:endParaRPr>
              <a:solidFill>
                <a:srgbClr val="0C0C0F"/>
              </a:solidFill>
              <a:highlight>
                <a:srgbClr val="FFFFFF"/>
              </a:highlight>
              <a:latin typeface="Georgia"/>
              <a:ea typeface="Georgia"/>
              <a:cs typeface="Georgia"/>
              <a:sym typeface="Georgia"/>
            </a:endParaRPr>
          </a:p>
          <a:p>
            <a:pPr indent="0" lvl="0" marL="0" rtl="0" algn="just">
              <a:spcBef>
                <a:spcPts val="1600"/>
              </a:spcBef>
              <a:spcAft>
                <a:spcPts val="0"/>
              </a:spcAft>
              <a:buNone/>
            </a:pPr>
            <a:r>
              <a:rPr b="1" lang="it">
                <a:latin typeface="Georgia"/>
                <a:ea typeface="Georgia"/>
                <a:cs typeface="Georgia"/>
                <a:sym typeface="Georgia"/>
              </a:rPr>
              <a:t>Sentenza CNF n. 244/2017</a:t>
            </a:r>
            <a:r>
              <a:rPr lang="it">
                <a:latin typeface="Georgia"/>
                <a:ea typeface="Georgia"/>
                <a:cs typeface="Georgia"/>
                <a:sym typeface="Georgia"/>
              </a:rPr>
              <a:t>: </a:t>
            </a:r>
            <a:r>
              <a:rPr lang="it">
                <a:solidFill>
                  <a:srgbClr val="0C0C0F"/>
                </a:solidFill>
                <a:highlight>
                  <a:srgbClr val="FFFFFF"/>
                </a:highlight>
                <a:latin typeface="Georgia"/>
                <a:ea typeface="Georgia"/>
                <a:cs typeface="Georgia"/>
                <a:sym typeface="Georgia"/>
              </a:rPr>
              <a:t>Il fatto che dopo l'abolizione delle tariffe minime la </a:t>
            </a:r>
            <a:r>
              <a:rPr b="1" lang="it">
                <a:solidFill>
                  <a:srgbClr val="0C0C0F"/>
                </a:solidFill>
                <a:highlight>
                  <a:srgbClr val="FFFFFF"/>
                </a:highlight>
                <a:latin typeface="Georgia"/>
                <a:ea typeface="Georgia"/>
                <a:cs typeface="Georgia"/>
                <a:sym typeface="Georgia"/>
              </a:rPr>
              <a:t>pattuizione sui compensi sia oggetto di libera contrattazione</a:t>
            </a:r>
            <a:r>
              <a:rPr lang="it">
                <a:solidFill>
                  <a:srgbClr val="0C0C0F"/>
                </a:solidFill>
                <a:highlight>
                  <a:srgbClr val="FFFFFF"/>
                </a:highlight>
                <a:latin typeface="Georgia"/>
                <a:ea typeface="Georgia"/>
                <a:cs typeface="Georgia"/>
                <a:sym typeface="Georgia"/>
              </a:rPr>
              <a:t> (pur con i limiti previsti dal codice deontologico) </a:t>
            </a:r>
            <a:r>
              <a:rPr b="1" lang="it">
                <a:solidFill>
                  <a:srgbClr val="0C0C0F"/>
                </a:solidFill>
                <a:highlight>
                  <a:srgbClr val="FFFFFF"/>
                </a:highlight>
                <a:latin typeface="Georgia"/>
                <a:ea typeface="Georgia"/>
                <a:cs typeface="Georgia"/>
                <a:sym typeface="Georgia"/>
              </a:rPr>
              <a:t>non significa che essa debba rivelarsi spregiudicatamente vacillante e priva di una sua precisa identità economica, bensì regolata dai valori della dignità e del rispetto per il proprio lavoro compiuto</a:t>
            </a:r>
            <a:r>
              <a:rPr lang="it">
                <a:solidFill>
                  <a:srgbClr val="0C0C0F"/>
                </a:solidFill>
                <a:highlight>
                  <a:srgbClr val="FFFFFF"/>
                </a:highlight>
                <a:latin typeface="Georgia"/>
                <a:ea typeface="Georgia"/>
                <a:cs typeface="Georgia"/>
                <a:sym typeface="Georgia"/>
              </a:rPr>
              <a:t>. Il compenso dell’avvocato è proporzionato all’importanza dell’opera e deve essere consono al decoro della professione;</a:t>
            </a:r>
            <a:r>
              <a:rPr i="1" lang="it">
                <a:solidFill>
                  <a:srgbClr val="0C0C0F"/>
                </a:solidFill>
                <a:highlight>
                  <a:srgbClr val="FFFFFF"/>
                </a:highlight>
                <a:latin typeface="Georgia"/>
                <a:ea typeface="Georgia"/>
                <a:cs typeface="Georgia"/>
                <a:sym typeface="Georgia"/>
              </a:rPr>
              <a:t> </a:t>
            </a:r>
            <a:r>
              <a:rPr lang="it">
                <a:solidFill>
                  <a:srgbClr val="0C0C0F"/>
                </a:solidFill>
                <a:highlight>
                  <a:srgbClr val="FFFFFF"/>
                </a:highlight>
                <a:latin typeface="Georgia"/>
                <a:ea typeface="Georgia"/>
                <a:cs typeface="Georgia"/>
                <a:sym typeface="Georgia"/>
              </a:rPr>
              <a:t>una pattuizione che dissennatamente ceda al ribasso, conferma il CNF, prefigura un </a:t>
            </a:r>
            <a:r>
              <a:rPr b="1" lang="it">
                <a:solidFill>
                  <a:srgbClr val="0C0C0F"/>
                </a:solidFill>
                <a:highlight>
                  <a:srgbClr val="FFFFFF"/>
                </a:highlight>
                <a:latin typeface="Georgia"/>
                <a:ea typeface="Georgia"/>
                <a:cs typeface="Georgia"/>
                <a:sym typeface="Georgia"/>
              </a:rPr>
              <a:t>accaparramento di clientela con modi non conformi a correttezza e decoro</a:t>
            </a:r>
            <a:r>
              <a:rPr lang="it">
                <a:solidFill>
                  <a:srgbClr val="0C0C0F"/>
                </a:solidFill>
                <a:highlight>
                  <a:srgbClr val="FFFFFF"/>
                </a:highlight>
                <a:latin typeface="Verdana"/>
                <a:ea typeface="Verdana"/>
                <a:cs typeface="Verdana"/>
                <a:sym typeface="Verdana"/>
              </a:rPr>
              <a:t>.</a:t>
            </a:r>
            <a:endParaRPr i="1">
              <a:solidFill>
                <a:srgbClr val="0C0C0F"/>
              </a:solidFill>
              <a:highlight>
                <a:srgbClr val="FFFFFF"/>
              </a:highlight>
              <a:latin typeface="Georgia"/>
              <a:ea typeface="Georgia"/>
              <a:cs typeface="Georgia"/>
              <a:sym typeface="Georgia"/>
            </a:endParaRPr>
          </a:p>
          <a:p>
            <a:pPr indent="0" lvl="0" marL="0" rtl="0" algn="just">
              <a:spcBef>
                <a:spcPts val="1600"/>
              </a:spcBef>
              <a:spcAft>
                <a:spcPts val="1600"/>
              </a:spcAft>
              <a:buNone/>
            </a:pPr>
            <a:r>
              <a:t/>
            </a:r>
            <a:endParaRPr>
              <a:latin typeface="Georgia"/>
              <a:ea typeface="Georgia"/>
              <a:cs typeface="Georgia"/>
              <a:sym typeface="Georgi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41"/>
          <p:cNvSpPr txBox="1"/>
          <p:nvPr>
            <p:ph type="title"/>
          </p:nvPr>
        </p:nvSpPr>
        <p:spPr>
          <a:xfrm>
            <a:off x="1303800" y="407050"/>
            <a:ext cx="7030500" cy="52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Piattaforme web: JustAvv</a:t>
            </a:r>
            <a:endParaRPr>
              <a:latin typeface="Georgia"/>
              <a:ea typeface="Georgia"/>
              <a:cs typeface="Georgia"/>
              <a:sym typeface="Georgia"/>
            </a:endParaRPr>
          </a:p>
        </p:txBody>
      </p:sp>
      <p:sp>
        <p:nvSpPr>
          <p:cNvPr id="446" name="Google Shape;446;p41"/>
          <p:cNvSpPr txBox="1"/>
          <p:nvPr>
            <p:ph idx="1" type="body"/>
          </p:nvPr>
        </p:nvSpPr>
        <p:spPr>
          <a:xfrm>
            <a:off x="1303800" y="1235925"/>
            <a:ext cx="7030500" cy="3345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solidFill>
                  <a:srgbClr val="000000"/>
                </a:solidFill>
                <a:latin typeface="Georgia"/>
                <a:ea typeface="Georgia"/>
                <a:cs typeface="Georgia"/>
                <a:sym typeface="Georgia"/>
              </a:rPr>
              <a:t>“</a:t>
            </a:r>
            <a:r>
              <a:rPr i="1" lang="it">
                <a:solidFill>
                  <a:srgbClr val="000000"/>
                </a:solidFill>
                <a:latin typeface="Georgia"/>
                <a:ea typeface="Georgia"/>
                <a:cs typeface="Georgia"/>
                <a:sym typeface="Georgia"/>
              </a:rPr>
              <a:t>L’avvocato si affida a JustAvv per scopi auto-promozionali, senza che quindi si possa configurare un attività di agenzia svolta da JustAvv in favore dei predetti professionisti</a:t>
            </a:r>
            <a:r>
              <a:rPr lang="it">
                <a:solidFill>
                  <a:srgbClr val="000000"/>
                </a:solidFill>
                <a:latin typeface="Georgia"/>
                <a:ea typeface="Georgia"/>
                <a:cs typeface="Georgia"/>
                <a:sym typeface="Georgia"/>
              </a:rPr>
              <a:t>”.</a:t>
            </a:r>
            <a:endParaRPr>
              <a:solidFill>
                <a:srgbClr val="000000"/>
              </a:solidFill>
              <a:latin typeface="Georgia"/>
              <a:ea typeface="Georgia"/>
              <a:cs typeface="Georgia"/>
              <a:sym typeface="Georgia"/>
            </a:endParaRPr>
          </a:p>
          <a:p>
            <a:pPr indent="0" lvl="0" marL="0" rtl="0" algn="just">
              <a:spcBef>
                <a:spcPts val="1600"/>
              </a:spcBef>
              <a:spcAft>
                <a:spcPts val="0"/>
              </a:spcAft>
              <a:buNone/>
            </a:pPr>
            <a:r>
              <a:rPr lang="it">
                <a:solidFill>
                  <a:srgbClr val="000000"/>
                </a:solidFill>
                <a:latin typeface="Georgia"/>
                <a:ea typeface="Georgia"/>
                <a:cs typeface="Georgia"/>
                <a:sym typeface="Georgia"/>
              </a:rPr>
              <a:t>Attraverso la piattaforma presente su sito e/o l’app l’utente sceglie il professionista. Il rapporto contrattuale si instaurerà tra utente e avvocato, il quale agirà come professionista indipendente. In qualità di mero fornitore della piattaforma, JustAvv facilita le transazioni ma essa non è parte del rapporto contrattuale. L’utente verserà il corrispettivo per la Prestazione a JustAvv, il quale agisce in qualità di </a:t>
            </a:r>
            <a:r>
              <a:rPr b="1" lang="it">
                <a:solidFill>
                  <a:srgbClr val="000000"/>
                </a:solidFill>
                <a:latin typeface="Georgia"/>
                <a:ea typeface="Georgia"/>
                <a:cs typeface="Georgia"/>
                <a:sym typeface="Georgia"/>
              </a:rPr>
              <a:t>mandatario all’incasso con rappresentanza</a:t>
            </a:r>
            <a:r>
              <a:rPr lang="it">
                <a:solidFill>
                  <a:srgbClr val="000000"/>
                </a:solidFill>
                <a:latin typeface="Georgia"/>
                <a:ea typeface="Georgia"/>
                <a:cs typeface="Georgia"/>
                <a:sym typeface="Georgia"/>
              </a:rPr>
              <a:t> dei Professionisti.</a:t>
            </a:r>
            <a:endParaRPr>
              <a:solidFill>
                <a:srgbClr val="000000"/>
              </a:solidFill>
              <a:latin typeface="Georgia"/>
              <a:ea typeface="Georgia"/>
              <a:cs typeface="Georgia"/>
              <a:sym typeface="Georgia"/>
            </a:endParaRPr>
          </a:p>
          <a:p>
            <a:pPr indent="0" lvl="0" marL="0" rtl="0" algn="just">
              <a:spcBef>
                <a:spcPts val="1600"/>
              </a:spcBef>
              <a:spcAft>
                <a:spcPts val="1600"/>
              </a:spcAft>
              <a:buNone/>
            </a:pPr>
            <a:r>
              <a:rPr lang="it">
                <a:solidFill>
                  <a:srgbClr val="000000"/>
                </a:solidFill>
                <a:latin typeface="Georgia"/>
                <a:ea typeface="Georgia"/>
                <a:cs typeface="Georgia"/>
                <a:sym typeface="Georgia"/>
              </a:rPr>
              <a:t>Il </a:t>
            </a:r>
            <a:r>
              <a:rPr b="1" lang="it">
                <a:solidFill>
                  <a:srgbClr val="000000"/>
                </a:solidFill>
                <a:latin typeface="Georgia"/>
                <a:ea typeface="Georgia"/>
                <a:cs typeface="Georgia"/>
                <a:sym typeface="Georgia"/>
              </a:rPr>
              <a:t>corrispettivo </a:t>
            </a:r>
            <a:r>
              <a:rPr lang="it">
                <a:solidFill>
                  <a:srgbClr val="000000"/>
                </a:solidFill>
                <a:latin typeface="Georgia"/>
                <a:ea typeface="Georgia"/>
                <a:cs typeface="Georgia"/>
                <a:sym typeface="Georgia"/>
              </a:rPr>
              <a:t>dovuto dal Professionista a JustAvv </a:t>
            </a:r>
            <a:r>
              <a:rPr b="1" lang="it">
                <a:solidFill>
                  <a:srgbClr val="000000"/>
                </a:solidFill>
                <a:latin typeface="Georgia"/>
                <a:ea typeface="Georgia"/>
                <a:cs typeface="Georgia"/>
                <a:sym typeface="Georgia"/>
              </a:rPr>
              <a:t>per le prestazioni relative al servizio e al mandato all’incasso</a:t>
            </a:r>
            <a:r>
              <a:rPr lang="it">
                <a:solidFill>
                  <a:srgbClr val="000000"/>
                </a:solidFill>
                <a:latin typeface="Georgia"/>
                <a:ea typeface="Georgia"/>
                <a:cs typeface="Georgia"/>
                <a:sym typeface="Georgia"/>
              </a:rPr>
              <a:t> è pari ad una </a:t>
            </a:r>
            <a:r>
              <a:rPr b="1" lang="it">
                <a:solidFill>
                  <a:srgbClr val="000000"/>
                </a:solidFill>
                <a:latin typeface="Georgia"/>
                <a:ea typeface="Georgia"/>
                <a:cs typeface="Georgia"/>
                <a:sym typeface="Georgia"/>
              </a:rPr>
              <a:t>percentuale degli importi effettivamente incassati da JustAvv in nome e per conto del Professionista</a:t>
            </a:r>
            <a:r>
              <a:rPr lang="it">
                <a:solidFill>
                  <a:srgbClr val="000000"/>
                </a:solidFill>
                <a:latin typeface="Georgia"/>
                <a:ea typeface="Georgia"/>
                <a:cs typeface="Georgia"/>
                <a:sym typeface="Georgia"/>
              </a:rPr>
              <a:t>. Tale percentuale varia in funzione dell’importo della transazione stessa.</a:t>
            </a:r>
            <a:endParaRPr>
              <a:solidFill>
                <a:srgbClr val="000000"/>
              </a:solidFill>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Il Parere del CNF n. 48 del 11.07.2012</a:t>
            </a:r>
            <a:endParaRPr>
              <a:latin typeface="Georgia"/>
              <a:ea typeface="Georgia"/>
              <a:cs typeface="Georgia"/>
              <a:sym typeface="Georgia"/>
            </a:endParaRPr>
          </a:p>
        </p:txBody>
      </p:sp>
      <p:sp>
        <p:nvSpPr>
          <p:cNvPr id="290" name="Google Shape;290;p15"/>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latin typeface="Georgia"/>
                <a:ea typeface="Georgia"/>
                <a:cs typeface="Georgia"/>
                <a:sym typeface="Georgia"/>
              </a:rPr>
              <a:t>Quesito posto alla Commissione relativo alla liceità deontologica della </a:t>
            </a:r>
            <a:r>
              <a:rPr lang="it">
                <a:latin typeface="Georgia"/>
                <a:ea typeface="Georgia"/>
                <a:cs typeface="Georgia"/>
                <a:sym typeface="Georgia"/>
              </a:rPr>
              <a:t>pubblicazione, da parte dell’avvocato e</a:t>
            </a:r>
            <a:r>
              <a:rPr lang="it">
                <a:latin typeface="Georgia"/>
                <a:ea typeface="Georgia"/>
                <a:cs typeface="Georgia"/>
                <a:sym typeface="Georgia"/>
              </a:rPr>
              <a:t> a fronte della corresponsione di un compenso, </a:t>
            </a:r>
            <a:r>
              <a:rPr lang="it">
                <a:latin typeface="Georgia"/>
                <a:ea typeface="Georgia"/>
                <a:cs typeface="Georgia"/>
                <a:sym typeface="Georgia"/>
              </a:rPr>
              <a:t> su siti web accessibili ai soli utenti registrati (Amica Card - Groupon), di un annuncio nel quale si offrano prestazioni professionali con uno sconto.</a:t>
            </a:r>
            <a:endParaRPr>
              <a:latin typeface="Georgia"/>
              <a:ea typeface="Georgia"/>
              <a:cs typeface="Georgia"/>
              <a:sym typeface="Georgia"/>
            </a:endParaRPr>
          </a:p>
          <a:p>
            <a:pPr indent="0" lvl="0" marL="0" rtl="0" algn="l">
              <a:spcBef>
                <a:spcPts val="1600"/>
              </a:spcBef>
              <a:spcAft>
                <a:spcPts val="0"/>
              </a:spcAft>
              <a:buNone/>
            </a:pPr>
            <a:r>
              <a:rPr lang="it">
                <a:latin typeface="Georgia"/>
                <a:ea typeface="Georgia"/>
                <a:cs typeface="Georgia"/>
                <a:sym typeface="Georgia"/>
              </a:rPr>
              <a:t>Caratteristiche:</a:t>
            </a:r>
            <a:endParaRPr>
              <a:latin typeface="Georgia"/>
              <a:ea typeface="Georgia"/>
              <a:cs typeface="Georgia"/>
              <a:sym typeface="Georgia"/>
            </a:endParaRPr>
          </a:p>
          <a:p>
            <a:pPr indent="-311150" lvl="0" marL="457200" rtl="0" algn="l">
              <a:spcBef>
                <a:spcPts val="1600"/>
              </a:spcBef>
              <a:spcAft>
                <a:spcPts val="0"/>
              </a:spcAft>
              <a:buSzPts val="1300"/>
              <a:buFont typeface="Georgia"/>
              <a:buAutoNum type="arabicPeriod"/>
            </a:pPr>
            <a:r>
              <a:rPr lang="it">
                <a:latin typeface="Georgia"/>
                <a:ea typeface="Georgia"/>
                <a:cs typeface="Georgia"/>
                <a:sym typeface="Georgia"/>
              </a:rPr>
              <a:t>Offerta generalizzata al pubblico contraddistinta dalla vantaggiosità dello sconto;</a:t>
            </a:r>
            <a:endParaRPr>
              <a:latin typeface="Georgia"/>
              <a:ea typeface="Georgia"/>
              <a:cs typeface="Georgia"/>
              <a:sym typeface="Georgia"/>
            </a:endParaRPr>
          </a:p>
          <a:p>
            <a:pPr indent="-311150" lvl="0" marL="457200" rtl="0" algn="l">
              <a:spcBef>
                <a:spcPts val="0"/>
              </a:spcBef>
              <a:spcAft>
                <a:spcPts val="0"/>
              </a:spcAft>
              <a:buSzPts val="1300"/>
              <a:buFont typeface="Georgia"/>
              <a:buAutoNum type="arabicPeriod"/>
            </a:pPr>
            <a:r>
              <a:rPr lang="it">
                <a:latin typeface="Georgia"/>
                <a:ea typeface="Georgia"/>
                <a:cs typeface="Georgia"/>
                <a:sym typeface="Georgia"/>
              </a:rPr>
              <a:t>Natura onerosa del rapporto con il gestore della piattaforma web.</a:t>
            </a:r>
            <a:endParaRPr>
              <a:latin typeface="Georgia"/>
              <a:ea typeface="Georgia"/>
              <a:cs typeface="Georgia"/>
              <a:sym typeface="Georgia"/>
            </a:endParaRPr>
          </a:p>
          <a:p>
            <a:pPr indent="0" lvl="0" marL="0" rtl="0" algn="l">
              <a:spcBef>
                <a:spcPts val="1600"/>
              </a:spcBef>
              <a:spcAft>
                <a:spcPts val="1600"/>
              </a:spcAft>
              <a:buNone/>
            </a:pPr>
            <a:r>
              <a:rPr lang="it">
                <a:latin typeface="Georgia"/>
                <a:ea typeface="Georgia"/>
                <a:cs typeface="Georgia"/>
                <a:sym typeface="Georgia"/>
              </a:rPr>
              <a:t> </a:t>
            </a:r>
            <a:endParaRPr>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42"/>
          <p:cNvSpPr txBox="1"/>
          <p:nvPr>
            <p:ph type="title"/>
          </p:nvPr>
        </p:nvSpPr>
        <p:spPr>
          <a:xfrm>
            <a:off x="1303800" y="598575"/>
            <a:ext cx="70305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Piattaforme web: unbuonavvocato.it</a:t>
            </a:r>
            <a:endParaRPr>
              <a:latin typeface="Georgia"/>
              <a:ea typeface="Georgia"/>
              <a:cs typeface="Georgia"/>
              <a:sym typeface="Georgia"/>
            </a:endParaRPr>
          </a:p>
        </p:txBody>
      </p:sp>
      <p:sp>
        <p:nvSpPr>
          <p:cNvPr id="452" name="Google Shape;452;p42"/>
          <p:cNvSpPr txBox="1"/>
          <p:nvPr>
            <p:ph idx="1" type="body"/>
          </p:nvPr>
        </p:nvSpPr>
        <p:spPr>
          <a:xfrm>
            <a:off x="1303800" y="1450550"/>
            <a:ext cx="7030500" cy="3493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solidFill>
                  <a:srgbClr val="000000"/>
                </a:solidFill>
                <a:latin typeface="Georgia"/>
                <a:ea typeface="Georgia"/>
                <a:cs typeface="Georgia"/>
                <a:sym typeface="Georgia"/>
              </a:rPr>
              <a:t>“</a:t>
            </a:r>
            <a:r>
              <a:rPr i="1" lang="it">
                <a:solidFill>
                  <a:srgbClr val="000000"/>
                </a:solidFill>
                <a:latin typeface="Georgia"/>
                <a:ea typeface="Georgia"/>
                <a:cs typeface="Georgia"/>
                <a:sym typeface="Georgia"/>
              </a:rPr>
              <a:t>LC offre servizi che consistono in un marketplace per pubblicizzare l'attività del professionista e facilitare l'incontro tra domanda e offerta di servizi di consulenza legale stragiudiziale. Non instaura alcuna relazione contrattuale diretta con gli utenti</a:t>
            </a:r>
            <a:r>
              <a:rPr lang="it">
                <a:solidFill>
                  <a:srgbClr val="000000"/>
                </a:solidFill>
                <a:latin typeface="Georgia"/>
                <a:ea typeface="Georgia"/>
                <a:cs typeface="Georgia"/>
                <a:sym typeface="Georgia"/>
              </a:rPr>
              <a:t>”</a:t>
            </a:r>
            <a:r>
              <a:rPr i="1" lang="it">
                <a:solidFill>
                  <a:srgbClr val="000000"/>
                </a:solidFill>
                <a:latin typeface="Georgia"/>
                <a:ea typeface="Georgia"/>
                <a:cs typeface="Georgia"/>
                <a:sym typeface="Georgia"/>
              </a:rPr>
              <a:t>.</a:t>
            </a:r>
            <a:endParaRPr i="1">
              <a:solidFill>
                <a:srgbClr val="000000"/>
              </a:solidFill>
              <a:latin typeface="Georgia"/>
              <a:ea typeface="Georgia"/>
              <a:cs typeface="Georgia"/>
              <a:sym typeface="Georgia"/>
            </a:endParaRPr>
          </a:p>
          <a:p>
            <a:pPr indent="0" lvl="0" marL="0" rtl="0" algn="just">
              <a:spcBef>
                <a:spcPts val="1600"/>
              </a:spcBef>
              <a:spcAft>
                <a:spcPts val="1600"/>
              </a:spcAft>
              <a:buNone/>
            </a:pPr>
            <a:r>
              <a:rPr lang="it">
                <a:solidFill>
                  <a:srgbClr val="000000"/>
                </a:solidFill>
                <a:latin typeface="Georgia"/>
                <a:ea typeface="Georgia"/>
                <a:cs typeface="Georgia"/>
                <a:sym typeface="Georgia"/>
              </a:rPr>
              <a:t>Servizi di consulenza telefonica (€25/15 min) o scritta o previo appuntamento, soggetta ad un listino prezzi indicato nel sito. L’utente formula la richiesta on line e </a:t>
            </a:r>
            <a:r>
              <a:rPr b="1" lang="it">
                <a:solidFill>
                  <a:srgbClr val="000000"/>
                </a:solidFill>
                <a:latin typeface="Georgia"/>
                <a:ea typeface="Georgia"/>
                <a:cs typeface="Georgia"/>
                <a:sym typeface="Georgia"/>
              </a:rPr>
              <a:t>contestualmente paga il prezzo</a:t>
            </a:r>
            <a:r>
              <a:rPr lang="it">
                <a:solidFill>
                  <a:srgbClr val="000000"/>
                </a:solidFill>
                <a:latin typeface="Georgia"/>
                <a:ea typeface="Georgia"/>
                <a:cs typeface="Georgia"/>
                <a:sym typeface="Georgia"/>
              </a:rPr>
              <a:t>, la richiesta viene trasmessa ai professionisti iscritti competenti (per materia e territorio). </a:t>
            </a:r>
            <a:r>
              <a:rPr b="1" lang="it">
                <a:solidFill>
                  <a:srgbClr val="000000"/>
                </a:solidFill>
                <a:latin typeface="Georgia"/>
                <a:ea typeface="Georgia"/>
                <a:cs typeface="Georgia"/>
                <a:sym typeface="Georgia"/>
              </a:rPr>
              <a:t>L’incarico è assegnato al primo avvocato che risponde.</a:t>
            </a:r>
            <a:r>
              <a:rPr lang="it">
                <a:solidFill>
                  <a:srgbClr val="000000"/>
                </a:solidFill>
                <a:latin typeface="Georgia"/>
                <a:ea typeface="Georgia"/>
                <a:cs typeface="Georgia"/>
                <a:sym typeface="Georgia"/>
              </a:rPr>
              <a:t> </a:t>
            </a:r>
            <a:r>
              <a:rPr lang="it">
                <a:solidFill>
                  <a:srgbClr val="000000"/>
                </a:solidFill>
                <a:highlight>
                  <a:srgbClr val="FFFFFF"/>
                </a:highlight>
                <a:latin typeface="Georgia"/>
                <a:ea typeface="Georgia"/>
                <a:cs typeface="Georgia"/>
                <a:sym typeface="Georgia"/>
              </a:rPr>
              <a:t>Il Professionista conferisce a LC un mandato con rappresentanza: (i) alla promozione delle Consulenze legali tramite il sito, (ii) alla conclusione dei contratti tra il Professionista e gli utenti in relazione alle Consulenze legali offerte e (iii) all'incasso dei relativi corrispettivi. </a:t>
            </a:r>
            <a:r>
              <a:rPr lang="it">
                <a:solidFill>
                  <a:srgbClr val="000000"/>
                </a:solidFill>
                <a:latin typeface="Georgia"/>
                <a:ea typeface="Georgia"/>
                <a:cs typeface="Georgia"/>
                <a:sym typeface="Georgia"/>
              </a:rPr>
              <a:t>Una volta incassate le somme da parte dell'utente, LC emetterà fattura al Professionista </a:t>
            </a:r>
            <a:r>
              <a:rPr b="1" lang="it">
                <a:solidFill>
                  <a:srgbClr val="000000"/>
                </a:solidFill>
                <a:latin typeface="Georgia"/>
                <a:ea typeface="Georgia"/>
                <a:cs typeface="Georgia"/>
                <a:sym typeface="Georgia"/>
              </a:rPr>
              <a:t>per l’importo pari alla propria commissione</a:t>
            </a:r>
            <a:r>
              <a:rPr lang="it">
                <a:solidFill>
                  <a:srgbClr val="000000"/>
                </a:solidFill>
                <a:latin typeface="Georgia"/>
                <a:ea typeface="Georgia"/>
                <a:cs typeface="Georgia"/>
                <a:sym typeface="Georgia"/>
              </a:rPr>
              <a:t> e trasferirà al Professionista un importo pari alla differenza tra la somma concordata tra Professionista e utente e la somma dovuta a LC quale commissione.</a:t>
            </a:r>
            <a:endParaRPr>
              <a:solidFill>
                <a:srgbClr val="000000"/>
              </a:solidFill>
              <a:latin typeface="Georgia"/>
              <a:ea typeface="Georgia"/>
              <a:cs typeface="Georgia"/>
              <a:sym typeface="Georgi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43"/>
          <p:cNvSpPr txBox="1"/>
          <p:nvPr>
            <p:ph type="title"/>
          </p:nvPr>
        </p:nvSpPr>
        <p:spPr>
          <a:xfrm>
            <a:off x="1303800" y="598575"/>
            <a:ext cx="7030500" cy="47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500">
                <a:latin typeface="Georgia"/>
                <a:ea typeface="Georgia"/>
                <a:cs typeface="Georgia"/>
                <a:sym typeface="Georgia"/>
              </a:rPr>
              <a:t>Piattaforme web: dirittosemplice.it</a:t>
            </a:r>
            <a:endParaRPr sz="2500"/>
          </a:p>
        </p:txBody>
      </p:sp>
      <p:sp>
        <p:nvSpPr>
          <p:cNvPr id="458" name="Google Shape;458;p43"/>
          <p:cNvSpPr txBox="1"/>
          <p:nvPr>
            <p:ph idx="1" type="body"/>
          </p:nvPr>
        </p:nvSpPr>
        <p:spPr>
          <a:xfrm>
            <a:off x="1303800" y="1147100"/>
            <a:ext cx="7030500" cy="3878100"/>
          </a:xfrm>
          <a:prstGeom prst="rect">
            <a:avLst/>
          </a:prstGeom>
        </p:spPr>
        <p:txBody>
          <a:bodyPr anchorCtr="0" anchor="t" bIns="91425" lIns="91425" spcFirstLastPara="1" rIns="91425" wrap="square" tIns="0">
            <a:noAutofit/>
          </a:bodyPr>
          <a:lstStyle/>
          <a:p>
            <a:pPr indent="0" lvl="0" marL="0" rtl="0" algn="just">
              <a:spcBef>
                <a:spcPts val="1200"/>
              </a:spcBef>
              <a:spcAft>
                <a:spcPts val="0"/>
              </a:spcAft>
              <a:buNone/>
            </a:pPr>
            <a:r>
              <a:rPr i="1" lang="it" sz="1200">
                <a:solidFill>
                  <a:srgbClr val="000000"/>
                </a:solidFill>
                <a:latin typeface="Georgia"/>
                <a:ea typeface="Georgia"/>
                <a:cs typeface="Georgia"/>
                <a:sym typeface="Georgia"/>
              </a:rPr>
              <a:t>“Piattaforma informatica online che ti permette di scegliere il tuo avvocato confrontando le offerte e i profili di avvocati provenienti da tutta Italia”.</a:t>
            </a:r>
            <a:endParaRPr i="1" sz="1200">
              <a:solidFill>
                <a:srgbClr val="000000"/>
              </a:solidFill>
              <a:latin typeface="Georgia"/>
              <a:ea typeface="Georgia"/>
              <a:cs typeface="Georgia"/>
              <a:sym typeface="Georgia"/>
            </a:endParaRPr>
          </a:p>
          <a:p>
            <a:pPr indent="0" lvl="0" marL="0" rtl="0" algn="just">
              <a:spcBef>
                <a:spcPts val="1200"/>
              </a:spcBef>
              <a:spcAft>
                <a:spcPts val="0"/>
              </a:spcAft>
              <a:buNone/>
            </a:pPr>
            <a:r>
              <a:rPr lang="it" sz="1200">
                <a:solidFill>
                  <a:srgbClr val="000000"/>
                </a:solidFill>
                <a:latin typeface="Georgia"/>
                <a:ea typeface="Georgia"/>
                <a:cs typeface="Georgia"/>
                <a:sym typeface="Georgia"/>
              </a:rPr>
              <a:t>L'Utente invia on line la richiesta di consulenza e/o assistenza legale stragiudiziale. La piattaforma informa via mail gli avvocati interessati. Questi ne prendono visione ed inviano il proprio preventivo nell’area riservata del sito, dove l’utente sceglierà il professionista cui conferire l’incarico. Al fine di favorire l'instaurazione del rapporto fiduciario tra Avvocato e Utente: a) l'Avvocato che riceve la richiesta di parere o assistenza ha diritto di visionare la stessa, gli eventuali allegati e i dati anagrafici dell'Utente; b) l'Utente, ricevuti i preventivi da parte degli avvocati, ha diritto di visionare il loro profilo. </a:t>
            </a:r>
            <a:r>
              <a:rPr b="1" lang="it" sz="1200">
                <a:solidFill>
                  <a:srgbClr val="000000"/>
                </a:solidFill>
                <a:latin typeface="Georgia"/>
                <a:ea typeface="Georgia"/>
                <a:cs typeface="Georgia"/>
                <a:sym typeface="Georgia"/>
              </a:rPr>
              <a:t>L’incarico viene svolto utilizzando </a:t>
            </a:r>
            <a:r>
              <a:rPr b="1" i="1" lang="it" sz="1200">
                <a:solidFill>
                  <a:srgbClr val="000000"/>
                </a:solidFill>
                <a:latin typeface="Georgia"/>
                <a:ea typeface="Georgia"/>
                <a:cs typeface="Georgia"/>
                <a:sym typeface="Georgia"/>
              </a:rPr>
              <a:t>utilities</a:t>
            </a:r>
            <a:r>
              <a:rPr b="1" lang="it" sz="1200">
                <a:solidFill>
                  <a:srgbClr val="000000"/>
                </a:solidFill>
                <a:latin typeface="Georgia"/>
                <a:ea typeface="Georgia"/>
                <a:cs typeface="Georgia"/>
                <a:sym typeface="Georgia"/>
              </a:rPr>
              <a:t> fornite dal sito</a:t>
            </a:r>
            <a:r>
              <a:rPr lang="it" sz="1200">
                <a:solidFill>
                  <a:srgbClr val="000000"/>
                </a:solidFill>
                <a:latin typeface="Georgia"/>
                <a:ea typeface="Georgia"/>
                <a:cs typeface="Georgia"/>
                <a:sym typeface="Georgia"/>
              </a:rPr>
              <a:t>. Il canone per l'utilizzo della piattaforma è a gettone fisso per ciascun uso della piattaforma (incarico).</a:t>
            </a:r>
            <a:endParaRPr sz="1200">
              <a:solidFill>
                <a:srgbClr val="000000"/>
              </a:solidFill>
              <a:latin typeface="Georgia"/>
              <a:ea typeface="Georgia"/>
              <a:cs typeface="Georgia"/>
              <a:sym typeface="Georgia"/>
            </a:endParaRPr>
          </a:p>
          <a:p>
            <a:pPr indent="0" lvl="0" marL="0" rtl="0" algn="just">
              <a:spcBef>
                <a:spcPts val="1200"/>
              </a:spcBef>
              <a:spcAft>
                <a:spcPts val="0"/>
              </a:spcAft>
              <a:buNone/>
            </a:pPr>
            <a:r>
              <a:rPr lang="it" sz="1200">
                <a:solidFill>
                  <a:srgbClr val="000000"/>
                </a:solidFill>
                <a:latin typeface="Georgia"/>
                <a:ea typeface="Georgia"/>
                <a:cs typeface="Georgia"/>
                <a:sym typeface="Georgia"/>
              </a:rPr>
              <a:t>L'Avvocato acconsente irrevocabilmente, con effetto liberatorio per gli utenti, che essi effettuino il </a:t>
            </a:r>
            <a:r>
              <a:rPr b="1" lang="it" sz="1200">
                <a:solidFill>
                  <a:srgbClr val="000000"/>
                </a:solidFill>
                <a:latin typeface="Georgia"/>
                <a:ea typeface="Georgia"/>
                <a:cs typeface="Georgia"/>
                <a:sym typeface="Georgia"/>
              </a:rPr>
              <a:t>saldo delle prestazioni direttamente con pagamento in favore della Società, che emette fattura</a:t>
            </a:r>
            <a:r>
              <a:rPr lang="it" sz="1200">
                <a:solidFill>
                  <a:srgbClr val="000000"/>
                </a:solidFill>
                <a:latin typeface="Georgia"/>
                <a:ea typeface="Georgia"/>
                <a:cs typeface="Georgia"/>
                <a:sym typeface="Georgia"/>
              </a:rPr>
              <a:t>. Con cadenza trimestrale, la Società invia all'Avvocato il conteggio delle somme che gli sono dovute, dedotti i canoni di utilizzo della piattaforma. Ricevuto il conteggio, </a:t>
            </a:r>
            <a:r>
              <a:rPr b="1" lang="it" sz="1200">
                <a:solidFill>
                  <a:srgbClr val="000000"/>
                </a:solidFill>
                <a:latin typeface="Georgia"/>
                <a:ea typeface="Georgia"/>
                <a:cs typeface="Georgia"/>
                <a:sym typeface="Georgia"/>
              </a:rPr>
              <a:t>l'avvocato emette regolare fattura alla Società</a:t>
            </a:r>
            <a:r>
              <a:rPr lang="it" sz="1200">
                <a:solidFill>
                  <a:srgbClr val="000000"/>
                </a:solidFill>
                <a:latin typeface="Georgia"/>
                <a:ea typeface="Georgia"/>
                <a:cs typeface="Georgia"/>
                <a:sym typeface="Georgia"/>
              </a:rPr>
              <a:t>. Violazione art. 21 DPR 633/1972?</a:t>
            </a:r>
            <a:endParaRPr sz="1200">
              <a:solidFill>
                <a:srgbClr val="000000"/>
              </a:solidFill>
              <a:latin typeface="Georgia"/>
              <a:ea typeface="Georgia"/>
              <a:cs typeface="Georgia"/>
              <a:sym typeface="Georgia"/>
            </a:endParaRPr>
          </a:p>
          <a:p>
            <a:pPr indent="0" lvl="0" marL="0" rtl="0" algn="l">
              <a:spcBef>
                <a:spcPts val="1200"/>
              </a:spcBef>
              <a:spcAft>
                <a:spcPts val="0"/>
              </a:spcAft>
              <a:buNone/>
            </a:pPr>
            <a:r>
              <a:t/>
            </a:r>
            <a:endParaRPr sz="12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44"/>
          <p:cNvSpPr txBox="1"/>
          <p:nvPr>
            <p:ph type="title"/>
          </p:nvPr>
        </p:nvSpPr>
        <p:spPr>
          <a:xfrm>
            <a:off x="1303800" y="598575"/>
            <a:ext cx="70305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a:latin typeface="Georgia"/>
                <a:ea typeface="Georgia"/>
                <a:cs typeface="Georgia"/>
                <a:sym typeface="Georgia"/>
              </a:rPr>
              <a:t>Piattaforme web: 4CLegal</a:t>
            </a:r>
            <a:endParaRPr/>
          </a:p>
        </p:txBody>
      </p:sp>
      <p:sp>
        <p:nvSpPr>
          <p:cNvPr id="464" name="Google Shape;464;p44"/>
          <p:cNvSpPr txBox="1"/>
          <p:nvPr>
            <p:ph idx="1" type="body"/>
          </p:nvPr>
        </p:nvSpPr>
        <p:spPr>
          <a:xfrm>
            <a:off x="1303800" y="1287725"/>
            <a:ext cx="7030500" cy="3243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solidFill>
                  <a:srgbClr val="000000"/>
                </a:solidFill>
                <a:highlight>
                  <a:srgbClr val="FFFFFF"/>
                </a:highlight>
                <a:latin typeface="Georgia"/>
                <a:ea typeface="Georgia"/>
                <a:cs typeface="Georgia"/>
                <a:sym typeface="Georgia"/>
              </a:rPr>
              <a:t>“</a:t>
            </a:r>
            <a:r>
              <a:rPr i="1" lang="it">
                <a:solidFill>
                  <a:srgbClr val="000000"/>
                </a:solidFill>
                <a:highlight>
                  <a:srgbClr val="FFFFFF"/>
                </a:highlight>
                <a:latin typeface="Georgia"/>
                <a:ea typeface="Georgia"/>
                <a:cs typeface="Georgia"/>
                <a:sym typeface="Georgia"/>
              </a:rPr>
              <a:t>4cLegal ha inventato una procedura competitiva online che prende il nome di </a:t>
            </a:r>
            <a:r>
              <a:rPr b="1" i="1" lang="it">
                <a:solidFill>
                  <a:srgbClr val="000000"/>
                </a:solidFill>
                <a:highlight>
                  <a:srgbClr val="FFFFFF"/>
                </a:highlight>
                <a:latin typeface="Georgia"/>
                <a:ea typeface="Georgia"/>
                <a:cs typeface="Georgia"/>
                <a:sym typeface="Georgia"/>
              </a:rPr>
              <a:t>“Beauty Contest Digitale”</a:t>
            </a:r>
            <a:r>
              <a:rPr i="1" lang="it">
                <a:solidFill>
                  <a:srgbClr val="000000"/>
                </a:solidFill>
                <a:highlight>
                  <a:srgbClr val="FFFFFF"/>
                </a:highlight>
                <a:latin typeface="Georgia"/>
                <a:ea typeface="Georgia"/>
                <a:cs typeface="Georgia"/>
                <a:sym typeface="Georgia"/>
              </a:rPr>
              <a:t>: qualità del servizio legale, trasparenza del percorso di selezione e acquisto alle effettive condizioni di mercato ne sono i principi chiave</a:t>
            </a:r>
            <a:r>
              <a:rPr lang="it">
                <a:solidFill>
                  <a:srgbClr val="000000"/>
                </a:solidFill>
                <a:highlight>
                  <a:srgbClr val="FFFFFF"/>
                </a:highlight>
                <a:latin typeface="Georgia"/>
                <a:ea typeface="Georgia"/>
                <a:cs typeface="Georgia"/>
                <a:sym typeface="Georgia"/>
              </a:rPr>
              <a:t>”.</a:t>
            </a:r>
            <a:endParaRPr>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a:solidFill>
                  <a:srgbClr val="000000"/>
                </a:solidFill>
                <a:highlight>
                  <a:srgbClr val="FFFFFF"/>
                </a:highlight>
                <a:latin typeface="Georgia"/>
                <a:ea typeface="Georgia"/>
                <a:cs typeface="Georgia"/>
                <a:sym typeface="Georgia"/>
              </a:rPr>
              <a:t>La piattaforma ha accreditato “</a:t>
            </a:r>
            <a:r>
              <a:rPr i="1" lang="it">
                <a:solidFill>
                  <a:srgbClr val="000000"/>
                </a:solidFill>
                <a:highlight>
                  <a:srgbClr val="FFFFFF"/>
                </a:highlight>
                <a:latin typeface="Georgia"/>
                <a:ea typeface="Georgia"/>
                <a:cs typeface="Georgia"/>
                <a:sym typeface="Georgia"/>
              </a:rPr>
              <a:t>quasi 500 studi professionali</a:t>
            </a:r>
            <a:r>
              <a:rPr lang="it">
                <a:solidFill>
                  <a:srgbClr val="000000"/>
                </a:solidFill>
                <a:highlight>
                  <a:srgbClr val="FFFFFF"/>
                </a:highlight>
                <a:latin typeface="Georgia"/>
                <a:ea typeface="Georgia"/>
                <a:cs typeface="Georgia"/>
                <a:sym typeface="Georgia"/>
              </a:rPr>
              <a:t>”, le aziende ne individuano un massimo di 6 da invitare al c.d. </a:t>
            </a:r>
            <a:r>
              <a:rPr i="1" lang="it">
                <a:solidFill>
                  <a:srgbClr val="000000"/>
                </a:solidFill>
                <a:highlight>
                  <a:srgbClr val="FFFFFF"/>
                </a:highlight>
                <a:latin typeface="Georgia"/>
                <a:ea typeface="Georgia"/>
                <a:cs typeface="Georgia"/>
                <a:sym typeface="Georgia"/>
              </a:rPr>
              <a:t>contest</a:t>
            </a:r>
            <a:r>
              <a:rPr lang="it">
                <a:solidFill>
                  <a:srgbClr val="000000"/>
                </a:solidFill>
                <a:highlight>
                  <a:srgbClr val="FFFFFF"/>
                </a:highlight>
                <a:latin typeface="Georgia"/>
                <a:ea typeface="Georgia"/>
                <a:cs typeface="Georgia"/>
                <a:sym typeface="Georgia"/>
              </a:rPr>
              <a:t>. L’azienda formula on line la propria richiesta compilando un form standardizzato, gli studi sottopongono le offerte sempre attraverso un format on line. La piattaforma facilita il confronto delle offerte grazie a file comparativi generati automaticamente.</a:t>
            </a:r>
            <a:endParaRPr>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i="1" lang="it">
                <a:solidFill>
                  <a:srgbClr val="000000"/>
                </a:solidFill>
                <a:highlight>
                  <a:srgbClr val="FFFFFF"/>
                </a:highlight>
                <a:latin typeface="Georgia"/>
                <a:ea typeface="Georgia"/>
                <a:cs typeface="Georgia"/>
                <a:sym typeface="Georgia"/>
              </a:rPr>
              <a:t>“La piattaforma è gratuita per le aziende. Nessun costo né per la creazione dell’account né per il supporto del team specializzato di 4cLegal. Zero sorprese”.</a:t>
            </a:r>
            <a:endParaRPr i="1">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rPr lang="it">
                <a:solidFill>
                  <a:srgbClr val="000000"/>
                </a:solidFill>
                <a:highlight>
                  <a:srgbClr val="FFFFFF"/>
                </a:highlight>
                <a:latin typeface="Georgia"/>
                <a:ea typeface="Georgia"/>
                <a:cs typeface="Georgia"/>
                <a:sym typeface="Georgia"/>
              </a:rPr>
              <a:t>Il sito fornisce anche servizi per studi legali (sito web), servizi alle aziende per “</a:t>
            </a:r>
            <a:r>
              <a:rPr i="1" lang="it">
                <a:solidFill>
                  <a:srgbClr val="000000"/>
                </a:solidFill>
                <a:highlight>
                  <a:srgbClr val="FFFFFF"/>
                </a:highlight>
                <a:latin typeface="Georgia"/>
                <a:ea typeface="Georgia"/>
                <a:cs typeface="Georgia"/>
                <a:sym typeface="Georgia"/>
              </a:rPr>
              <a:t>l’analisi e la gestione ottimale della spesa legale</a:t>
            </a:r>
            <a:r>
              <a:rPr lang="it">
                <a:solidFill>
                  <a:srgbClr val="000000"/>
                </a:solidFill>
                <a:highlight>
                  <a:srgbClr val="FFFFFF"/>
                </a:highlight>
                <a:latin typeface="Georgia"/>
                <a:ea typeface="Georgia"/>
                <a:cs typeface="Georgia"/>
                <a:sym typeface="Georgia"/>
              </a:rPr>
              <a:t>”, studi di mercato sui professionisti legali e fiscali.</a:t>
            </a:r>
            <a:endParaRPr>
              <a:solidFill>
                <a:srgbClr val="000000"/>
              </a:solidFill>
              <a:highlight>
                <a:srgbClr val="FFFFFF"/>
              </a:highlight>
              <a:latin typeface="Georgia"/>
              <a:ea typeface="Georgia"/>
              <a:cs typeface="Georgia"/>
              <a:sym typeface="Georgia"/>
            </a:endParaRPr>
          </a:p>
          <a:p>
            <a:pPr indent="0" lvl="0" marL="0" rtl="0" algn="just">
              <a:spcBef>
                <a:spcPts val="800"/>
              </a:spcBef>
              <a:spcAft>
                <a:spcPts val="0"/>
              </a:spcAft>
              <a:buNone/>
            </a:pPr>
            <a:r>
              <a:t/>
            </a:r>
            <a:endParaRPr sz="1200">
              <a:solidFill>
                <a:srgbClr val="666666"/>
              </a:solidFill>
              <a:highlight>
                <a:srgbClr val="FFFFFF"/>
              </a:highlight>
              <a:latin typeface="Georgia"/>
              <a:ea typeface="Georgia"/>
              <a:cs typeface="Georgia"/>
              <a:sym typeface="Georgia"/>
            </a:endParaRPr>
          </a:p>
          <a:p>
            <a:pPr indent="0" lvl="0" marL="0" rtl="0" algn="just">
              <a:spcBef>
                <a:spcPts val="800"/>
              </a:spcBef>
              <a:spcAft>
                <a:spcPts val="0"/>
              </a:spcAft>
              <a:buNone/>
            </a:pPr>
            <a:r>
              <a:t/>
            </a:r>
            <a:endParaRPr b="1" sz="1200">
              <a:solidFill>
                <a:srgbClr val="666666"/>
              </a:solidFill>
              <a:highlight>
                <a:srgbClr val="FFFFFF"/>
              </a:highlight>
              <a:latin typeface="Georgia"/>
              <a:ea typeface="Georgia"/>
              <a:cs typeface="Georgia"/>
              <a:sym typeface="Georgia"/>
            </a:endParaRPr>
          </a:p>
          <a:p>
            <a:pPr indent="0" lvl="0" marL="0" rtl="0" algn="just">
              <a:spcBef>
                <a:spcPts val="800"/>
              </a:spcBef>
              <a:spcAft>
                <a:spcPts val="0"/>
              </a:spcAft>
              <a:buNone/>
            </a:pPr>
            <a:r>
              <a:t/>
            </a:r>
            <a:endParaRPr sz="1050">
              <a:solidFill>
                <a:srgbClr val="666666"/>
              </a:solidFill>
              <a:highlight>
                <a:srgbClr val="FFFFFF"/>
              </a:highlight>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6"/>
          <p:cNvSpPr txBox="1"/>
          <p:nvPr>
            <p:ph type="title"/>
          </p:nvPr>
        </p:nvSpPr>
        <p:spPr>
          <a:xfrm>
            <a:off x="1303800" y="598575"/>
            <a:ext cx="7030500" cy="511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it" sz="1300">
                <a:latin typeface="Georgia"/>
                <a:ea typeface="Georgia"/>
                <a:cs typeface="Georgia"/>
                <a:sym typeface="Georgia"/>
              </a:rPr>
              <a:t>Profili di violazione de</a:t>
            </a:r>
            <a:r>
              <a:rPr lang="it" sz="1300">
                <a:latin typeface="Georgia"/>
                <a:ea typeface="Georgia"/>
                <a:cs typeface="Georgia"/>
                <a:sym typeface="Georgia"/>
              </a:rPr>
              <a:t>l divieto di accaparramento di clientela di cui all’art. 19:</a:t>
            </a:r>
            <a:endParaRPr/>
          </a:p>
        </p:txBody>
      </p:sp>
      <p:sp>
        <p:nvSpPr>
          <p:cNvPr id="296" name="Google Shape;296;p16"/>
          <p:cNvSpPr txBox="1"/>
          <p:nvPr>
            <p:ph idx="1" type="body"/>
          </p:nvPr>
        </p:nvSpPr>
        <p:spPr>
          <a:xfrm>
            <a:off x="1303800" y="1265525"/>
            <a:ext cx="7030500" cy="3537600"/>
          </a:xfrm>
          <a:prstGeom prst="rect">
            <a:avLst/>
          </a:prstGeom>
        </p:spPr>
        <p:txBody>
          <a:bodyPr anchorCtr="0" anchor="t" bIns="91425" lIns="91425" spcFirstLastPara="1" rIns="91425" wrap="square" tIns="91425">
            <a:noAutofit/>
          </a:bodyPr>
          <a:lstStyle/>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i rapporti di clientela vengono acquisiti con </a:t>
            </a:r>
            <a:r>
              <a:rPr b="1" lang="it">
                <a:latin typeface="Georgia"/>
                <a:ea typeface="Georgia"/>
                <a:cs typeface="Georgia"/>
                <a:sym typeface="Georgia"/>
              </a:rPr>
              <a:t>modi non conformi alla correttezza e decoro</a:t>
            </a:r>
            <a:r>
              <a:rPr lang="it">
                <a:latin typeface="Georgia"/>
                <a:ea typeface="Georgia"/>
                <a:cs typeface="Georgia"/>
                <a:sym typeface="Georgia"/>
              </a:rPr>
              <a:t>: l’offerta di prestazioni professionali può avvenire promiscuamente con proposte di altro genere, tutte omogeneizzate dalla sola convenienza economica, con svilimento della prestazione professionale di opera intellettuale a questione di puro prezzo;</a:t>
            </a:r>
            <a:endParaRPr>
              <a:latin typeface="Georgia"/>
              <a:ea typeface="Georgia"/>
              <a:cs typeface="Georgia"/>
              <a:sym typeface="Georgia"/>
            </a:endParaRPr>
          </a:p>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è </a:t>
            </a:r>
            <a:r>
              <a:rPr b="1" lang="it">
                <a:latin typeface="Georgia"/>
                <a:ea typeface="Georgia"/>
                <a:cs typeface="Georgia"/>
                <a:sym typeface="Georgia"/>
              </a:rPr>
              <a:t>vulnerato il carattere intuitivo del rapporto tra avvocato e cliente</a:t>
            </a:r>
            <a:r>
              <a:rPr lang="it">
                <a:latin typeface="Georgia"/>
                <a:ea typeface="Georgia"/>
                <a:cs typeface="Georgia"/>
                <a:sym typeface="Georgia"/>
              </a:rPr>
              <a:t>, che dovrebbe fondarsi su credenziali di qualità della prestazione professionale;</a:t>
            </a:r>
            <a:endParaRPr>
              <a:latin typeface="Georgia"/>
              <a:ea typeface="Georgia"/>
              <a:cs typeface="Georgia"/>
              <a:sym typeface="Georgia"/>
            </a:endParaRPr>
          </a:p>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il messaggio pubblicitario non si esaurisce nel fine promozionale, ma </a:t>
            </a:r>
            <a:r>
              <a:rPr b="1" lang="it">
                <a:latin typeface="Georgia"/>
                <a:ea typeface="Georgia"/>
                <a:cs typeface="Georgia"/>
                <a:sym typeface="Georgia"/>
              </a:rPr>
              <a:t>protende concretamente all’acquisizione del cliente</a:t>
            </a:r>
            <a:r>
              <a:rPr lang="it">
                <a:latin typeface="Georgia"/>
                <a:ea typeface="Georgia"/>
                <a:cs typeface="Georgia"/>
                <a:sym typeface="Georgia"/>
              </a:rPr>
              <a:t>;</a:t>
            </a:r>
            <a:endParaRPr>
              <a:latin typeface="Georgia"/>
              <a:ea typeface="Georgia"/>
              <a:cs typeface="Georgia"/>
              <a:sym typeface="Georgia"/>
            </a:endParaRPr>
          </a:p>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il gestore del sito web si pone, a titolo oneroso, come </a:t>
            </a:r>
            <a:r>
              <a:rPr b="1" lang="it">
                <a:latin typeface="Georgia"/>
                <a:ea typeface="Georgia"/>
                <a:cs typeface="Georgia"/>
                <a:sym typeface="Georgia"/>
              </a:rPr>
              <a:t>soggetto interposto tra avvocato e cliente</a:t>
            </a:r>
            <a:r>
              <a:rPr lang="it">
                <a:latin typeface="Georgia"/>
                <a:ea typeface="Georgia"/>
                <a:cs typeface="Georgia"/>
                <a:sym typeface="Georgia"/>
              </a:rPr>
              <a:t>, con un ruolo attivo per consentire l’assunzione degli incarichi (violazione art. 19, I);</a:t>
            </a:r>
            <a:endParaRPr>
              <a:latin typeface="Georgia"/>
              <a:ea typeface="Georgia"/>
              <a:cs typeface="Georgia"/>
              <a:sym typeface="Georgia"/>
            </a:endParaRPr>
          </a:p>
          <a:p>
            <a:pPr indent="-311150" lvl="0" marL="457200" rtl="0" algn="just">
              <a:spcBef>
                <a:spcPts val="0"/>
              </a:spcBef>
              <a:spcAft>
                <a:spcPts val="0"/>
              </a:spcAft>
              <a:buSzPts val="1300"/>
              <a:buFont typeface="Georgia"/>
              <a:buAutoNum type="arabicPeriod"/>
            </a:pPr>
            <a:r>
              <a:rPr lang="it">
                <a:latin typeface="Georgia"/>
                <a:ea typeface="Georgia"/>
                <a:cs typeface="Georgia"/>
                <a:sym typeface="Georgia"/>
              </a:rPr>
              <a:t>la modalità di diffusione del messaggio determina altresì violazione dell’art. 19, III (oggi 37, 4°), in quanto integra </a:t>
            </a:r>
            <a:r>
              <a:rPr b="1" lang="it">
                <a:latin typeface="Georgia"/>
                <a:ea typeface="Georgia"/>
                <a:cs typeface="Georgia"/>
                <a:sym typeface="Georgia"/>
              </a:rPr>
              <a:t>offerta della prestazione al domicilio dell’utente</a:t>
            </a:r>
            <a:r>
              <a:rPr lang="it">
                <a:latin typeface="Georgia"/>
                <a:ea typeface="Georgia"/>
                <a:cs typeface="Georgia"/>
                <a:sym typeface="Georgia"/>
              </a:rPr>
              <a:t>.</a:t>
            </a:r>
            <a:endParaRPr>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7"/>
          <p:cNvSpPr txBox="1"/>
          <p:nvPr>
            <p:ph type="ctrTitle"/>
          </p:nvPr>
        </p:nvSpPr>
        <p:spPr>
          <a:xfrm>
            <a:off x="273825" y="1635300"/>
            <a:ext cx="5560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it"/>
              <a:t>L’intervento dell’Antitrust</a:t>
            </a:r>
            <a:endParaRPr/>
          </a:p>
        </p:txBody>
      </p:sp>
      <p:sp>
        <p:nvSpPr>
          <p:cNvPr id="302" name="Google Shape;302;p17"/>
          <p:cNvSpPr txBox="1"/>
          <p:nvPr>
            <p:ph idx="1" type="subTitle"/>
          </p:nvPr>
        </p:nvSpPr>
        <p:spPr>
          <a:xfrm>
            <a:off x="316500" y="37221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700"/>
              <a:t>La decisione AGCM del  22 ottobre 2014</a:t>
            </a: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18"/>
          <p:cNvSpPr txBox="1"/>
          <p:nvPr>
            <p:ph type="title"/>
          </p:nvPr>
        </p:nvSpPr>
        <p:spPr>
          <a:xfrm>
            <a:off x="1303800" y="598575"/>
            <a:ext cx="7030500" cy="59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2000">
                <a:latin typeface="Georgia"/>
                <a:ea typeface="Georgia"/>
                <a:cs typeface="Georgia"/>
                <a:sym typeface="Georgia"/>
              </a:rPr>
              <a:t>La Decisione AGCM: oggetto</a:t>
            </a:r>
            <a:endParaRPr sz="2600">
              <a:latin typeface="Georgia"/>
              <a:ea typeface="Georgia"/>
              <a:cs typeface="Georgia"/>
              <a:sym typeface="Georgia"/>
            </a:endParaRPr>
          </a:p>
        </p:txBody>
      </p:sp>
      <p:sp>
        <p:nvSpPr>
          <p:cNvPr id="308" name="Google Shape;308;p18"/>
          <p:cNvSpPr txBox="1"/>
          <p:nvPr>
            <p:ph idx="1" type="body"/>
          </p:nvPr>
        </p:nvSpPr>
        <p:spPr>
          <a:xfrm>
            <a:off x="1422225" y="1139700"/>
            <a:ext cx="7030500" cy="3693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700">
                <a:latin typeface="Georgia"/>
                <a:ea typeface="Georgia"/>
                <a:cs typeface="Georgia"/>
                <a:sym typeface="Georgia"/>
              </a:rPr>
              <a:t>Procedimento avviato su segnalazione della Società Nethuns Srl (titolare del circuito AmicaCard), per violazione dell’art. 101 TFUE da parte del </a:t>
            </a:r>
            <a:r>
              <a:rPr lang="it" sz="1700">
                <a:latin typeface="Georgia"/>
                <a:ea typeface="Georgia"/>
                <a:cs typeface="Georgia"/>
                <a:sym typeface="Georgia"/>
              </a:rPr>
              <a:t>CNF che, mediante il </a:t>
            </a:r>
            <a:r>
              <a:rPr lang="it" sz="1700">
                <a:latin typeface="Georgia"/>
                <a:ea typeface="Georgia"/>
                <a:cs typeface="Georgia"/>
                <a:sym typeface="Georgia"/>
              </a:rPr>
              <a:t>parere 48/2012, </a:t>
            </a:r>
            <a:r>
              <a:rPr b="1" lang="it" sz="1700">
                <a:latin typeface="Georgia"/>
                <a:ea typeface="Georgia"/>
                <a:cs typeface="Georgia"/>
                <a:sym typeface="Georgia"/>
              </a:rPr>
              <a:t>ha inteso limitare l’impiego di un canale di diffusione delle informazioni con cui i professionisti veicolano ai potenziali clienti anche la convenienza delle prestazioni professionali offerte</a:t>
            </a:r>
            <a:r>
              <a:rPr lang="it" sz="1700">
                <a:latin typeface="Georgia"/>
                <a:ea typeface="Georgia"/>
                <a:cs typeface="Georgia"/>
                <a:sym typeface="Georgia"/>
              </a:rPr>
              <a:t>.</a:t>
            </a:r>
            <a:endParaRPr sz="1700">
              <a:latin typeface="Georgia"/>
              <a:ea typeface="Georgia"/>
              <a:cs typeface="Georgia"/>
              <a:sym typeface="Georgia"/>
            </a:endParaRPr>
          </a:p>
          <a:p>
            <a:pPr indent="0" lvl="0" marL="0" rtl="0" algn="just">
              <a:spcBef>
                <a:spcPts val="1600"/>
              </a:spcBef>
              <a:spcAft>
                <a:spcPts val="1600"/>
              </a:spcAft>
              <a:buNone/>
            </a:pPr>
            <a:r>
              <a:rPr lang="it" sz="1700">
                <a:latin typeface="Georgia"/>
                <a:ea typeface="Georgia"/>
                <a:cs typeface="Georgia"/>
                <a:sym typeface="Georgia"/>
              </a:rPr>
              <a:t>Inoltre veniva segnalata la persistente presenza sul sito del CNF della Circ. n. 22-c/2006, con la quale era di fatto reintrodotta la vincolatività dei minimi tariffari, dopo l’abrogazione intervenuta con l’art. 2, D.L. n. 223/2006 (c.d. Decreto Bersani). Ma questa è un’altra storia...</a:t>
            </a:r>
            <a:endParaRPr sz="1700">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9"/>
          <p:cNvSpPr txBox="1"/>
          <p:nvPr>
            <p:ph idx="1" type="body"/>
          </p:nvPr>
        </p:nvSpPr>
        <p:spPr>
          <a:xfrm>
            <a:off x="1303800" y="1258125"/>
            <a:ext cx="7030500" cy="368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200">
                <a:latin typeface="Georgia"/>
                <a:ea typeface="Georgia"/>
                <a:cs typeface="Georgia"/>
                <a:sym typeface="Georgia"/>
              </a:rPr>
              <a:t>Il Parere n. 48/2012 era pubblicato nella sezione “Circolari e pareri” della banca dati del CNF, nonchè nella sezione del sito web del CNF dedicata alla deontologia forense (</a:t>
            </a:r>
            <a:r>
              <a:rPr i="1" lang="it" sz="1200" u="sng">
                <a:solidFill>
                  <a:schemeClr val="hlink"/>
                </a:solidFill>
                <a:latin typeface="Georgia"/>
                <a:ea typeface="Georgia"/>
                <a:cs typeface="Georgia"/>
                <a:sym typeface="Georgia"/>
                <a:hlinkClick r:id="rId3"/>
              </a:rPr>
              <a:t>www.codicedeontologico-cnf.it</a:t>
            </a:r>
            <a:r>
              <a:rPr lang="it" sz="1200">
                <a:latin typeface="Georgia"/>
                <a:ea typeface="Georgia"/>
                <a:cs typeface="Georgia"/>
                <a:sym typeface="Georgia"/>
              </a:rPr>
              <a:t>), entrambi accessibili a chiunque dalla </a:t>
            </a:r>
            <a:r>
              <a:rPr i="1" lang="it" sz="1200">
                <a:latin typeface="Georgia"/>
                <a:ea typeface="Georgia"/>
                <a:cs typeface="Georgia"/>
                <a:sym typeface="Georgia"/>
              </a:rPr>
              <a:t>homepage</a:t>
            </a:r>
            <a:r>
              <a:rPr lang="it" sz="1200">
                <a:latin typeface="Georgia"/>
                <a:ea typeface="Georgia"/>
                <a:cs typeface="Georgia"/>
                <a:sym typeface="Georgia"/>
              </a:rPr>
              <a:t> del sito istituzionale del CNF. </a:t>
            </a:r>
            <a:endParaRPr sz="1200">
              <a:latin typeface="Georgia"/>
              <a:ea typeface="Georgia"/>
              <a:cs typeface="Georgia"/>
              <a:sym typeface="Georgia"/>
            </a:endParaRPr>
          </a:p>
          <a:p>
            <a:pPr indent="0" lvl="0" marL="0" rtl="0" algn="just">
              <a:spcBef>
                <a:spcPts val="1600"/>
              </a:spcBef>
              <a:spcAft>
                <a:spcPts val="0"/>
              </a:spcAft>
              <a:buNone/>
            </a:pPr>
            <a:r>
              <a:rPr lang="it" sz="1200">
                <a:latin typeface="Georgia"/>
                <a:ea typeface="Georgia"/>
                <a:cs typeface="Georgia"/>
                <a:sym typeface="Georgia"/>
              </a:rPr>
              <a:t>In quanto formulato dall’organo deputato a regolamentare la deontologia degli avvocati, munito altresì di poteri giurisdizionali (di secondo grado), esso è </a:t>
            </a:r>
            <a:r>
              <a:rPr b="1" lang="it" sz="1200">
                <a:latin typeface="Georgia"/>
                <a:ea typeface="Georgia"/>
                <a:cs typeface="Georgia"/>
                <a:sym typeface="Georgia"/>
              </a:rPr>
              <a:t>idoneo ad influenzare la condotta di tutti i professionisti iscritti agli albi degli avvocati in Italia</a:t>
            </a:r>
            <a:r>
              <a:rPr lang="it" sz="1200">
                <a:latin typeface="Georgia"/>
                <a:ea typeface="Georgia"/>
                <a:cs typeface="Georgia"/>
                <a:sym typeface="Georgia"/>
              </a:rPr>
              <a:t>, incidendo su un mercato di riferimento pari all’intero territorio nazionale.</a:t>
            </a:r>
            <a:endParaRPr sz="1200">
              <a:latin typeface="Georgia"/>
              <a:ea typeface="Georgia"/>
              <a:cs typeface="Georgia"/>
              <a:sym typeface="Georgia"/>
            </a:endParaRPr>
          </a:p>
          <a:p>
            <a:pPr indent="0" lvl="0" marL="0" rtl="0" algn="just">
              <a:spcBef>
                <a:spcPts val="1600"/>
              </a:spcBef>
              <a:spcAft>
                <a:spcPts val="0"/>
              </a:spcAft>
              <a:buNone/>
            </a:pPr>
            <a:r>
              <a:rPr lang="it" sz="1200">
                <a:latin typeface="Georgia"/>
                <a:ea typeface="Georgia"/>
                <a:cs typeface="Georgia"/>
                <a:sym typeface="Georgia"/>
              </a:rPr>
              <a:t>Nel diritto europeo e nazionale della concorrenza, l’attività professionale è attività di impresa (in quanto economica) ed il CNF è un’associazione di imprese ai sensi dell’art. 101 TFUE. A tale definizione non ostano le funzioni pubblicistiche attribuite dalla legge (C.G. Causa C-1/12; Causa C-309/99 e TAR Lazio, Sez. I, sent. 1757/2011).</a:t>
            </a:r>
            <a:endParaRPr sz="1200">
              <a:latin typeface="Georgia"/>
              <a:ea typeface="Georgia"/>
              <a:cs typeface="Georgia"/>
              <a:sym typeface="Georgia"/>
            </a:endParaRPr>
          </a:p>
          <a:p>
            <a:pPr indent="0" lvl="0" marL="0" rtl="0" algn="just">
              <a:spcBef>
                <a:spcPts val="1600"/>
              </a:spcBef>
              <a:spcAft>
                <a:spcPts val="1600"/>
              </a:spcAft>
              <a:buNone/>
            </a:pPr>
            <a:r>
              <a:rPr b="1" lang="it" sz="1200">
                <a:latin typeface="Georgia"/>
                <a:ea typeface="Georgia"/>
                <a:cs typeface="Georgia"/>
                <a:sym typeface="Georgia"/>
              </a:rPr>
              <a:t>Il parere del CNF è una decisione di un’associazione di imprese ai sensi dell’art. 101 TFUE, come tale soggetto ai divieti previsti dal Trattato</a:t>
            </a:r>
            <a:r>
              <a:rPr lang="it" sz="1200">
                <a:latin typeface="Georgia"/>
                <a:ea typeface="Georgia"/>
                <a:cs typeface="Georgia"/>
                <a:sym typeface="Georgia"/>
              </a:rPr>
              <a:t>.</a:t>
            </a:r>
            <a:endParaRPr sz="1200">
              <a:latin typeface="Georgia"/>
              <a:ea typeface="Georgia"/>
              <a:cs typeface="Georgia"/>
              <a:sym typeface="Georgia"/>
            </a:endParaRPr>
          </a:p>
        </p:txBody>
      </p:sp>
      <p:sp>
        <p:nvSpPr>
          <p:cNvPr id="314" name="Google Shape;314;p19"/>
          <p:cNvSpPr txBox="1"/>
          <p:nvPr>
            <p:ph type="title"/>
          </p:nvPr>
        </p:nvSpPr>
        <p:spPr>
          <a:xfrm>
            <a:off x="1303800" y="598575"/>
            <a:ext cx="7030500" cy="65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800">
                <a:latin typeface="Georgia"/>
                <a:ea typeface="Georgia"/>
                <a:cs typeface="Georgia"/>
                <a:sym typeface="Georgia"/>
              </a:rPr>
              <a:t>La Decisione AGCM: </a:t>
            </a:r>
            <a:r>
              <a:rPr lang="it" sz="1800">
                <a:latin typeface="Georgia"/>
                <a:ea typeface="Georgia"/>
                <a:cs typeface="Georgia"/>
                <a:sym typeface="Georgia"/>
              </a:rPr>
              <a:t>Diffusione ed efficacia del parere del CNF</a:t>
            </a:r>
            <a:endParaRPr sz="1800">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20"/>
          <p:cNvSpPr txBox="1"/>
          <p:nvPr>
            <p:ph type="title"/>
          </p:nvPr>
        </p:nvSpPr>
        <p:spPr>
          <a:xfrm>
            <a:off x="1303800" y="598575"/>
            <a:ext cx="7030500" cy="87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t" sz="1800">
                <a:latin typeface="Georgia"/>
                <a:ea typeface="Georgia"/>
                <a:cs typeface="Georgia"/>
                <a:sym typeface="Georgia"/>
              </a:rPr>
              <a:t>La Decisione AGCM: anticoncorrenzialità del</a:t>
            </a:r>
            <a:r>
              <a:rPr lang="it" sz="1800">
                <a:latin typeface="Georgia"/>
                <a:ea typeface="Georgia"/>
                <a:cs typeface="Georgia"/>
                <a:sym typeface="Georgia"/>
              </a:rPr>
              <a:t> parere del CNF</a:t>
            </a:r>
            <a:endParaRPr sz="1800">
              <a:latin typeface="Georgia"/>
              <a:ea typeface="Georgia"/>
              <a:cs typeface="Georgia"/>
              <a:sym typeface="Georgia"/>
            </a:endParaRPr>
          </a:p>
        </p:txBody>
      </p:sp>
      <p:sp>
        <p:nvSpPr>
          <p:cNvPr id="320" name="Google Shape;320;p20"/>
          <p:cNvSpPr txBox="1"/>
          <p:nvPr>
            <p:ph idx="1" type="body"/>
          </p:nvPr>
        </p:nvSpPr>
        <p:spPr>
          <a:xfrm>
            <a:off x="1303800" y="1657750"/>
            <a:ext cx="7030500" cy="3241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500">
                <a:latin typeface="Georgia"/>
                <a:ea typeface="Georgia"/>
                <a:cs typeface="Georgia"/>
                <a:sym typeface="Georgia"/>
              </a:rPr>
              <a:t>Il parere n. 48/2012 </a:t>
            </a:r>
            <a:r>
              <a:rPr b="1" lang="it" sz="1500">
                <a:latin typeface="Georgia"/>
                <a:ea typeface="Georgia"/>
                <a:cs typeface="Georgia"/>
                <a:sym typeface="Georgia"/>
              </a:rPr>
              <a:t>introduce una restrizione della concorrenza tra i professionisti sottoposti alla vigilanza del CNF</a:t>
            </a:r>
            <a:r>
              <a:rPr lang="it" sz="1500">
                <a:latin typeface="Georgia"/>
                <a:ea typeface="Georgia"/>
                <a:cs typeface="Georgia"/>
                <a:sym typeface="Georgia"/>
              </a:rPr>
              <a:t>, impedendo loro di utilizzare piattaforme digitali per pubblicizzare i propri servizi professionali, anche con riguardo alla componente economica degli stessi:</a:t>
            </a:r>
            <a:endParaRPr sz="1500">
              <a:latin typeface="Georgia"/>
              <a:ea typeface="Georgia"/>
              <a:cs typeface="Georgia"/>
              <a:sym typeface="Georgia"/>
            </a:endParaRPr>
          </a:p>
          <a:p>
            <a:pPr indent="-323850" lvl="0" marL="457200" rtl="0" algn="just">
              <a:spcBef>
                <a:spcPts val="1600"/>
              </a:spcBef>
              <a:spcAft>
                <a:spcPts val="0"/>
              </a:spcAft>
              <a:buSzPts val="1500"/>
              <a:buFont typeface="Georgia"/>
              <a:buAutoNum type="arabicPeriod"/>
            </a:pPr>
            <a:r>
              <a:rPr lang="it" sz="1500">
                <a:latin typeface="Georgia"/>
                <a:ea typeface="Georgia"/>
                <a:cs typeface="Georgia"/>
                <a:sym typeface="Georgia"/>
              </a:rPr>
              <a:t>censura l’utilizzo di mezzi che permettono di raggiungere in via generalizzata il consumatore (cliente solo potenziale) attraverso l’offerta on line in quanto protesi non solo all’informazione, ma alla vera e propria acquisizione del cliente;</a:t>
            </a:r>
            <a:endParaRPr sz="1500">
              <a:latin typeface="Georgia"/>
              <a:ea typeface="Georgia"/>
              <a:cs typeface="Georgia"/>
              <a:sym typeface="Georgia"/>
            </a:endParaRPr>
          </a:p>
          <a:p>
            <a:pPr indent="-323850" lvl="0" marL="457200" rtl="0" algn="just">
              <a:spcBef>
                <a:spcPts val="0"/>
              </a:spcBef>
              <a:spcAft>
                <a:spcPts val="0"/>
              </a:spcAft>
              <a:buSzPts val="1500"/>
              <a:buFont typeface="Georgia"/>
              <a:buAutoNum type="arabicPeriod"/>
            </a:pPr>
            <a:r>
              <a:rPr lang="it" sz="1500">
                <a:latin typeface="Georgia"/>
                <a:ea typeface="Georgia"/>
                <a:cs typeface="Georgia"/>
                <a:sym typeface="Georgia"/>
              </a:rPr>
              <a:t>vietando la promozione, mediante tali mezzi, di servizi professionali a condizioni economicamente vantaggiose.</a:t>
            </a:r>
            <a:endParaRPr sz="1500">
              <a:latin typeface="Georgia"/>
              <a:ea typeface="Georgia"/>
              <a:cs typeface="Georgia"/>
              <a:sym typeface="Georgia"/>
            </a:endParaRPr>
          </a:p>
          <a:p>
            <a:pPr indent="0" lvl="0" marL="0" rtl="0" algn="just">
              <a:spcBef>
                <a:spcPts val="1600"/>
              </a:spcBef>
              <a:spcAft>
                <a:spcPts val="0"/>
              </a:spcAft>
              <a:buNone/>
            </a:pPr>
            <a:r>
              <a:t/>
            </a:r>
            <a:endParaRPr>
              <a:latin typeface="Georgia"/>
              <a:ea typeface="Georgia"/>
              <a:cs typeface="Georgia"/>
              <a:sym typeface="Georgia"/>
            </a:endParaRPr>
          </a:p>
          <a:p>
            <a:pPr indent="0" lvl="0" marL="0" rtl="0" algn="l">
              <a:spcBef>
                <a:spcPts val="1600"/>
              </a:spcBef>
              <a:spcAft>
                <a:spcPts val="1600"/>
              </a:spcAft>
              <a:buNone/>
            </a:pPr>
            <a:r>
              <a:t/>
            </a:r>
            <a:endParaRPr>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1"/>
          <p:cNvSpPr txBox="1"/>
          <p:nvPr>
            <p:ph type="title"/>
          </p:nvPr>
        </p:nvSpPr>
        <p:spPr>
          <a:xfrm>
            <a:off x="1303800" y="598575"/>
            <a:ext cx="7030500" cy="8151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800">
                <a:latin typeface="Georgia"/>
                <a:ea typeface="Georgia"/>
                <a:cs typeface="Georgia"/>
                <a:sym typeface="Georgia"/>
              </a:rPr>
              <a:t>La Decisione AGCM: Le i</a:t>
            </a:r>
            <a:r>
              <a:rPr lang="it" sz="1800">
                <a:latin typeface="Georgia"/>
                <a:ea typeface="Georgia"/>
                <a:cs typeface="Georgia"/>
                <a:sym typeface="Georgia"/>
              </a:rPr>
              <a:t>mportanti funzioni svolte dallo strumento pubblicitario in un mercato concorrenziale</a:t>
            </a:r>
            <a:endParaRPr sz="1800">
              <a:latin typeface="Georgia"/>
              <a:ea typeface="Georgia"/>
              <a:cs typeface="Georgia"/>
              <a:sym typeface="Georgia"/>
            </a:endParaRPr>
          </a:p>
        </p:txBody>
      </p:sp>
      <p:sp>
        <p:nvSpPr>
          <p:cNvPr id="326" name="Google Shape;326;p21"/>
          <p:cNvSpPr txBox="1"/>
          <p:nvPr>
            <p:ph idx="1" type="body"/>
          </p:nvPr>
        </p:nvSpPr>
        <p:spPr>
          <a:xfrm>
            <a:off x="1303800" y="1605950"/>
            <a:ext cx="7030500" cy="327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latin typeface="Georgia"/>
                <a:ea typeface="Georgia"/>
                <a:cs typeface="Georgia"/>
                <a:sym typeface="Georgia"/>
              </a:rPr>
              <a:t>Piattaforme quali AmicaCard costituiscono un mezzo idoneo per fornire </a:t>
            </a:r>
            <a:r>
              <a:rPr b="1" lang="it">
                <a:latin typeface="Georgia"/>
                <a:ea typeface="Georgia"/>
                <a:cs typeface="Georgia"/>
                <a:sym typeface="Georgia"/>
              </a:rPr>
              <a:t>agli avvocati nuove opportunità professionali</a:t>
            </a:r>
            <a:r>
              <a:rPr lang="it">
                <a:latin typeface="Georgia"/>
                <a:ea typeface="Georgia"/>
                <a:cs typeface="Georgia"/>
                <a:sym typeface="Georgia"/>
              </a:rPr>
              <a:t>, offrendo loro una maggiore capacità di attrazione di clientela rispetto alle tradizionali forme di comunicazione pubblicitaria; inoltre, tali strumenti permettono agli avvocati di penetrare nuovi mercati, consentendo di mettere in concorrenza servizi offerti da professionisti anche geograficamente distanti tra loro;</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consentono </a:t>
            </a:r>
            <a:r>
              <a:rPr b="1" lang="it">
                <a:latin typeface="Georgia"/>
                <a:ea typeface="Georgia"/>
                <a:cs typeface="Georgia"/>
                <a:sym typeface="Georgia"/>
              </a:rPr>
              <a:t>ai consumatori di avere accesso ad una più ampia offerta a condizioni economicamente vantaggiose</a:t>
            </a:r>
            <a:r>
              <a:rPr lang="it">
                <a:latin typeface="Georgia"/>
                <a:ea typeface="Georgia"/>
                <a:cs typeface="Georgia"/>
                <a:sym typeface="Georgia"/>
              </a:rPr>
              <a:t>, riducendo i costi di transazione (soprattutto in termini di costi di ricerca) e incrementando la trasparenza a loro beneficio;</a:t>
            </a:r>
            <a:endParaRPr>
              <a:latin typeface="Georgia"/>
              <a:ea typeface="Georgia"/>
              <a:cs typeface="Georgia"/>
              <a:sym typeface="Georgia"/>
            </a:endParaRPr>
          </a:p>
          <a:p>
            <a:pPr indent="0" lvl="0" marL="0" rtl="0" algn="just">
              <a:spcBef>
                <a:spcPts val="1600"/>
              </a:spcBef>
              <a:spcAft>
                <a:spcPts val="0"/>
              </a:spcAft>
              <a:buNone/>
            </a:pPr>
            <a:r>
              <a:rPr lang="it">
                <a:latin typeface="Georgia"/>
                <a:ea typeface="Georgia"/>
                <a:cs typeface="Georgia"/>
                <a:sym typeface="Georgia"/>
              </a:rPr>
              <a:t>facilitano l’ingresso di nuovi operatori, stimolano l’innovazione di quelli già presenti e contribuiscono a colmare le lacune informative dei fruitori dei servizi professionali, costituendo in tal modo un’</a:t>
            </a:r>
            <a:r>
              <a:rPr b="1" lang="it">
                <a:latin typeface="Georgia"/>
                <a:ea typeface="Georgia"/>
                <a:cs typeface="Georgia"/>
                <a:sym typeface="Georgia"/>
              </a:rPr>
              <a:t>importante leva del processo concorrenziale</a:t>
            </a:r>
            <a:r>
              <a:rPr lang="it">
                <a:latin typeface="Georgia"/>
                <a:ea typeface="Georgia"/>
                <a:cs typeface="Georgia"/>
                <a:sym typeface="Georgia"/>
              </a:rPr>
              <a:t>.</a:t>
            </a:r>
            <a:endParaRPr>
              <a:latin typeface="Georgia"/>
              <a:ea typeface="Georgia"/>
              <a:cs typeface="Georgia"/>
              <a:sym typeface="Georgia"/>
            </a:endParaRPr>
          </a:p>
          <a:p>
            <a:pPr indent="0" lvl="0" marL="0" rtl="0" algn="just">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