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Lst>
  <p:sldSz cy="5143500" cx="9144000"/>
  <p:notesSz cx="6858000" cy="9144000"/>
  <p:embeddedFontLst>
    <p:embeddedFont>
      <p:font typeface="Montserrat"/>
      <p:regular r:id="rId34"/>
      <p:bold r:id="rId35"/>
      <p:italic r:id="rId36"/>
      <p:boldItalic r:id="rId37"/>
    </p:embeddedFont>
    <p:embeddedFont>
      <p:font typeface="Lato"/>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40" Type="http://schemas.openxmlformats.org/officeDocument/2006/relationships/font" Target="fonts/Lato-italic.fntdata"/><Relationship Id="rId20" Type="http://schemas.openxmlformats.org/officeDocument/2006/relationships/slide" Target="slides/slide15.xml"/><Relationship Id="rId41" Type="http://schemas.openxmlformats.org/officeDocument/2006/relationships/font" Target="fonts/Lato-boldItalic.fntdata"/><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slide" Target="slides/slide24.xml"/><Relationship Id="rId7" Type="http://schemas.openxmlformats.org/officeDocument/2006/relationships/slide" Target="slides/slide2.xml"/><Relationship Id="rId8" Type="http://schemas.openxmlformats.org/officeDocument/2006/relationships/slide" Target="slides/slide3.xml"/><Relationship Id="rId31" Type="http://schemas.openxmlformats.org/officeDocument/2006/relationships/slide" Target="slides/slide26.xml"/><Relationship Id="rId30" Type="http://schemas.openxmlformats.org/officeDocument/2006/relationships/slide" Target="slides/slide25.xml"/><Relationship Id="rId11" Type="http://schemas.openxmlformats.org/officeDocument/2006/relationships/slide" Target="slides/slide6.xml"/><Relationship Id="rId33" Type="http://schemas.openxmlformats.org/officeDocument/2006/relationships/slide" Target="slides/slide28.xml"/><Relationship Id="rId10" Type="http://schemas.openxmlformats.org/officeDocument/2006/relationships/slide" Target="slides/slide5.xml"/><Relationship Id="rId32" Type="http://schemas.openxmlformats.org/officeDocument/2006/relationships/slide" Target="slides/slide27.xml"/><Relationship Id="rId13" Type="http://schemas.openxmlformats.org/officeDocument/2006/relationships/slide" Target="slides/slide8.xml"/><Relationship Id="rId35" Type="http://schemas.openxmlformats.org/officeDocument/2006/relationships/font" Target="fonts/Montserrat-bold.fntdata"/><Relationship Id="rId12" Type="http://schemas.openxmlformats.org/officeDocument/2006/relationships/slide" Target="slides/slide7.xml"/><Relationship Id="rId34" Type="http://schemas.openxmlformats.org/officeDocument/2006/relationships/font" Target="fonts/Montserrat-regular.fntdata"/><Relationship Id="rId15" Type="http://schemas.openxmlformats.org/officeDocument/2006/relationships/slide" Target="slides/slide10.xml"/><Relationship Id="rId37" Type="http://schemas.openxmlformats.org/officeDocument/2006/relationships/font" Target="fonts/Montserrat-boldItalic.fntdata"/><Relationship Id="rId14" Type="http://schemas.openxmlformats.org/officeDocument/2006/relationships/slide" Target="slides/slide9.xml"/><Relationship Id="rId36" Type="http://schemas.openxmlformats.org/officeDocument/2006/relationships/font" Target="fonts/Montserrat-italic.fntdata"/><Relationship Id="rId17" Type="http://schemas.openxmlformats.org/officeDocument/2006/relationships/slide" Target="slides/slide12.xml"/><Relationship Id="rId39" Type="http://schemas.openxmlformats.org/officeDocument/2006/relationships/font" Target="fonts/Lato-bold.fntdata"/><Relationship Id="rId16" Type="http://schemas.openxmlformats.org/officeDocument/2006/relationships/slide" Target="slides/slide11.xml"/><Relationship Id="rId38" Type="http://schemas.openxmlformats.org/officeDocument/2006/relationships/font" Target="fonts/Lato-regular.fntdata"/><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0" name="Shape 130"/>
        <p:cNvGrpSpPr/>
        <p:nvPr/>
      </p:nvGrpSpPr>
      <p:grpSpPr>
        <a:xfrm>
          <a:off x="0" y="0"/>
          <a:ext cx="0" cy="0"/>
          <a:chOff x="0" y="0"/>
          <a:chExt cx="0" cy="0"/>
        </a:xfrm>
      </p:grpSpPr>
      <p:sp>
        <p:nvSpPr>
          <p:cNvPr id="131" name="Google Shape;13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132" name="Google Shape;13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4" name="Shape 184"/>
        <p:cNvGrpSpPr/>
        <p:nvPr/>
      </p:nvGrpSpPr>
      <p:grpSpPr>
        <a:xfrm>
          <a:off x="0" y="0"/>
          <a:ext cx="0" cy="0"/>
          <a:chOff x="0" y="0"/>
          <a:chExt cx="0" cy="0"/>
        </a:xfrm>
      </p:grpSpPr>
      <p:sp>
        <p:nvSpPr>
          <p:cNvPr id="185" name="Google Shape;185;gb9c96387cd_0_3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6" name="Google Shape;186;gb9c96387cd_0_3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0" name="Shape 190"/>
        <p:cNvGrpSpPr/>
        <p:nvPr/>
      </p:nvGrpSpPr>
      <p:grpSpPr>
        <a:xfrm>
          <a:off x="0" y="0"/>
          <a:ext cx="0" cy="0"/>
          <a:chOff x="0" y="0"/>
          <a:chExt cx="0" cy="0"/>
        </a:xfrm>
      </p:grpSpPr>
      <p:sp>
        <p:nvSpPr>
          <p:cNvPr id="191" name="Google Shape;191;gb9c96387cd_0_37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2" name="Google Shape;192;gb9c96387cd_0_37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6" name="Shape 196"/>
        <p:cNvGrpSpPr/>
        <p:nvPr/>
      </p:nvGrpSpPr>
      <p:grpSpPr>
        <a:xfrm>
          <a:off x="0" y="0"/>
          <a:ext cx="0" cy="0"/>
          <a:chOff x="0" y="0"/>
          <a:chExt cx="0" cy="0"/>
        </a:xfrm>
      </p:grpSpPr>
      <p:sp>
        <p:nvSpPr>
          <p:cNvPr id="197" name="Google Shape;197;gb9c96387cd_0_36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98" name="Google Shape;198;gb9c96387cd_0_36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2" name="Shape 202"/>
        <p:cNvGrpSpPr/>
        <p:nvPr/>
      </p:nvGrpSpPr>
      <p:grpSpPr>
        <a:xfrm>
          <a:off x="0" y="0"/>
          <a:ext cx="0" cy="0"/>
          <a:chOff x="0" y="0"/>
          <a:chExt cx="0" cy="0"/>
        </a:xfrm>
      </p:grpSpPr>
      <p:sp>
        <p:nvSpPr>
          <p:cNvPr id="203" name="Google Shape;203;gb9c96387cd_0_38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04" name="Google Shape;204;gb9c96387cd_0_3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b9c96387cd_0_39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0" name="Google Shape;210;gb9c96387cd_0_39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4" name="Shape 214"/>
        <p:cNvGrpSpPr/>
        <p:nvPr/>
      </p:nvGrpSpPr>
      <p:grpSpPr>
        <a:xfrm>
          <a:off x="0" y="0"/>
          <a:ext cx="0" cy="0"/>
          <a:chOff x="0" y="0"/>
          <a:chExt cx="0" cy="0"/>
        </a:xfrm>
      </p:grpSpPr>
      <p:sp>
        <p:nvSpPr>
          <p:cNvPr id="215" name="Google Shape;215;gb9c96387cd_0_4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16" name="Google Shape;216;gb9c96387cd_0_4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gb9f40d153d_0_4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2" name="Google Shape;222;gb9f40d153d_0_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6" name="Shape 226"/>
        <p:cNvGrpSpPr/>
        <p:nvPr/>
      </p:nvGrpSpPr>
      <p:grpSpPr>
        <a:xfrm>
          <a:off x="0" y="0"/>
          <a:ext cx="0" cy="0"/>
          <a:chOff x="0" y="0"/>
          <a:chExt cx="0" cy="0"/>
        </a:xfrm>
      </p:grpSpPr>
      <p:sp>
        <p:nvSpPr>
          <p:cNvPr id="227" name="Google Shape;227;gb9f40d153d_0_8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28" name="Google Shape;228;gb9f40d153d_0_8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b9f40d153d_0_10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b9f40d153d_0_10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8" name="Shape 238"/>
        <p:cNvGrpSpPr/>
        <p:nvPr/>
      </p:nvGrpSpPr>
      <p:grpSpPr>
        <a:xfrm>
          <a:off x="0" y="0"/>
          <a:ext cx="0" cy="0"/>
          <a:chOff x="0" y="0"/>
          <a:chExt cx="0" cy="0"/>
        </a:xfrm>
      </p:grpSpPr>
      <p:sp>
        <p:nvSpPr>
          <p:cNvPr id="239" name="Google Shape;239;gb9f40d153d_0_9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0" name="Google Shape;240;gb9f40d153d_0_9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gb9c96387cd_0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8" name="Google Shape;138;gb9c96387cd_0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4" name="Shape 244"/>
        <p:cNvGrpSpPr/>
        <p:nvPr/>
      </p:nvGrpSpPr>
      <p:grpSpPr>
        <a:xfrm>
          <a:off x="0" y="0"/>
          <a:ext cx="0" cy="0"/>
          <a:chOff x="0" y="0"/>
          <a:chExt cx="0" cy="0"/>
        </a:xfrm>
      </p:grpSpPr>
      <p:sp>
        <p:nvSpPr>
          <p:cNvPr id="245" name="Google Shape;245;gb9f40d153d_0_6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46" name="Google Shape;246;gb9f40d153d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gb9f40d153d_0_8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2" name="Google Shape;252;gb9f40d153d_0_8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6" name="Shape 256"/>
        <p:cNvGrpSpPr/>
        <p:nvPr/>
      </p:nvGrpSpPr>
      <p:grpSpPr>
        <a:xfrm>
          <a:off x="0" y="0"/>
          <a:ext cx="0" cy="0"/>
          <a:chOff x="0" y="0"/>
          <a:chExt cx="0" cy="0"/>
        </a:xfrm>
      </p:grpSpPr>
      <p:sp>
        <p:nvSpPr>
          <p:cNvPr id="257" name="Google Shape;257;gb9c96387cd_0_40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58" name="Google Shape;258;gb9c96387cd_0_40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2" name="Shape 262"/>
        <p:cNvGrpSpPr/>
        <p:nvPr/>
      </p:nvGrpSpPr>
      <p:grpSpPr>
        <a:xfrm>
          <a:off x="0" y="0"/>
          <a:ext cx="0" cy="0"/>
          <a:chOff x="0" y="0"/>
          <a:chExt cx="0" cy="0"/>
        </a:xfrm>
      </p:grpSpPr>
      <p:sp>
        <p:nvSpPr>
          <p:cNvPr id="263" name="Google Shape;263;gb9f40d153d_0_3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64" name="Google Shape;264;gb9f40d153d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8" name="Shape 268"/>
        <p:cNvGrpSpPr/>
        <p:nvPr/>
      </p:nvGrpSpPr>
      <p:grpSpPr>
        <a:xfrm>
          <a:off x="0" y="0"/>
          <a:ext cx="0" cy="0"/>
          <a:chOff x="0" y="0"/>
          <a:chExt cx="0" cy="0"/>
        </a:xfrm>
      </p:grpSpPr>
      <p:sp>
        <p:nvSpPr>
          <p:cNvPr id="269" name="Google Shape;269;gb9f40d153d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0" name="Google Shape;270;gb9f40d153d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4" name="Shape 274"/>
        <p:cNvGrpSpPr/>
        <p:nvPr/>
      </p:nvGrpSpPr>
      <p:grpSpPr>
        <a:xfrm>
          <a:off x="0" y="0"/>
          <a:ext cx="0" cy="0"/>
          <a:chOff x="0" y="0"/>
          <a:chExt cx="0" cy="0"/>
        </a:xfrm>
      </p:grpSpPr>
      <p:sp>
        <p:nvSpPr>
          <p:cNvPr id="275" name="Google Shape;275;gb9f40d153d_0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76" name="Google Shape;276;gb9f40d153d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0" name="Shape 280"/>
        <p:cNvGrpSpPr/>
        <p:nvPr/>
      </p:nvGrpSpPr>
      <p:grpSpPr>
        <a:xfrm>
          <a:off x="0" y="0"/>
          <a:ext cx="0" cy="0"/>
          <a:chOff x="0" y="0"/>
          <a:chExt cx="0" cy="0"/>
        </a:xfrm>
      </p:grpSpPr>
      <p:sp>
        <p:nvSpPr>
          <p:cNvPr id="281" name="Google Shape;281;gb9f40d153d_0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2" name="Google Shape;282;gb9f40d153d_0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6" name="Shape 286"/>
        <p:cNvGrpSpPr/>
        <p:nvPr/>
      </p:nvGrpSpPr>
      <p:grpSpPr>
        <a:xfrm>
          <a:off x="0" y="0"/>
          <a:ext cx="0" cy="0"/>
          <a:chOff x="0" y="0"/>
          <a:chExt cx="0" cy="0"/>
        </a:xfrm>
      </p:grpSpPr>
      <p:sp>
        <p:nvSpPr>
          <p:cNvPr id="287" name="Google Shape;287;gb9f40d153d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88" name="Google Shape;288;gb9f40d153d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2" name="Shape 292"/>
        <p:cNvGrpSpPr/>
        <p:nvPr/>
      </p:nvGrpSpPr>
      <p:grpSpPr>
        <a:xfrm>
          <a:off x="0" y="0"/>
          <a:ext cx="0" cy="0"/>
          <a:chOff x="0" y="0"/>
          <a:chExt cx="0" cy="0"/>
        </a:xfrm>
      </p:grpSpPr>
      <p:sp>
        <p:nvSpPr>
          <p:cNvPr id="293" name="Google Shape;293;gb9f40d153d_0_5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294" name="Google Shape;294;gb9f40d153d_0_5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2" name="Shape 142"/>
        <p:cNvGrpSpPr/>
        <p:nvPr/>
      </p:nvGrpSpPr>
      <p:grpSpPr>
        <a:xfrm>
          <a:off x="0" y="0"/>
          <a:ext cx="0" cy="0"/>
          <a:chOff x="0" y="0"/>
          <a:chExt cx="0" cy="0"/>
        </a:xfrm>
      </p:grpSpPr>
      <p:sp>
        <p:nvSpPr>
          <p:cNvPr id="143" name="Google Shape;143;gb9c96387cd_0_30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4" name="Google Shape;144;gb9c96387cd_0_30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b9c96387cd_0_31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b9c96387cd_0_3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b9f40d153d_0_5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b9f40d153d_0_5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0" name="Shape 160"/>
        <p:cNvGrpSpPr/>
        <p:nvPr/>
      </p:nvGrpSpPr>
      <p:grpSpPr>
        <a:xfrm>
          <a:off x="0" y="0"/>
          <a:ext cx="0" cy="0"/>
          <a:chOff x="0" y="0"/>
          <a:chExt cx="0" cy="0"/>
        </a:xfrm>
      </p:grpSpPr>
      <p:sp>
        <p:nvSpPr>
          <p:cNvPr id="161" name="Google Shape;161;gb9c96387cd_0_3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2" name="Google Shape;162;gb9c96387cd_0_3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6" name="Shape 166"/>
        <p:cNvGrpSpPr/>
        <p:nvPr/>
      </p:nvGrpSpPr>
      <p:grpSpPr>
        <a:xfrm>
          <a:off x="0" y="0"/>
          <a:ext cx="0" cy="0"/>
          <a:chOff x="0" y="0"/>
          <a:chExt cx="0" cy="0"/>
        </a:xfrm>
      </p:grpSpPr>
      <p:sp>
        <p:nvSpPr>
          <p:cNvPr id="167" name="Google Shape;167;gb9c96387cd_0_33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8" name="Google Shape;168;gb9c96387cd_0_3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b9c96387cd_0_34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b9c96387cd_0_3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gb9c96387cd_0_34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80" name="Google Shape;180;gb9c96387cd_0_3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p:nvPr/>
        </p:nvSpPr>
        <p:spPr>
          <a:xfrm rot="5400000">
            <a:off x="7500300" y="505"/>
            <a:ext cx="1643700" cy="1643700"/>
          </a:xfrm>
          <a:prstGeom prst="diagStripe">
            <a:avLst>
              <a:gd fmla="val 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0" y="490"/>
            <a:ext cx="5153705" cy="5134399"/>
            <a:chOff x="0" y="75"/>
            <a:chExt cx="5153705" cy="5152950"/>
          </a:xfrm>
        </p:grpSpPr>
        <p:sp>
          <p:nvSpPr>
            <p:cNvPr id="12" name="Google Shape;12;p2"/>
            <p:cNvSpPr/>
            <p:nvPr/>
          </p:nvSpPr>
          <p:spPr>
            <a:xfrm rot="-5400000">
              <a:off x="455" y="-225"/>
              <a:ext cx="5152800" cy="5153700"/>
            </a:xfrm>
            <a:prstGeom prst="diagStripe">
              <a:avLst>
                <a:gd fmla="val 50000"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150" y="1145825"/>
              <a:ext cx="3996600" cy="3996900"/>
            </a:xfrm>
            <a:prstGeom prst="diagStripe">
              <a:avLst>
                <a:gd fmla="val 58774" name="adj"/>
              </a:avLst>
            </a:prstGeom>
            <a:solidFill>
              <a:schemeClr val="lt1">
                <a:alpha val="303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 name="Google Shape;14;p2"/>
            <p:cNvSpPr/>
            <p:nvPr/>
          </p:nvSpPr>
          <p:spPr>
            <a:xfrm rot="-5400000">
              <a:off x="1646" y="-75"/>
              <a:ext cx="2299800" cy="23001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 name="Google Shape;15;p2"/>
            <p:cNvSpPr/>
            <p:nvPr/>
          </p:nvSpPr>
          <p:spPr>
            <a:xfrm flipH="1">
              <a:off x="652821" y="590035"/>
              <a:ext cx="2300100" cy="2299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6" name="Google Shape;16;p2"/>
          <p:cNvSpPr txBox="1"/>
          <p:nvPr>
            <p:ph type="ctrTitle"/>
          </p:nvPr>
        </p:nvSpPr>
        <p:spPr>
          <a:xfrm>
            <a:off x="3537150" y="1578400"/>
            <a:ext cx="5017500" cy="1578900"/>
          </a:xfrm>
          <a:prstGeom prst="rect">
            <a:avLst/>
          </a:prstGeom>
        </p:spPr>
        <p:txBody>
          <a:bodyPr anchorCtr="0" anchor="t" bIns="91425" lIns="91425" spcFirstLastPara="1" rIns="91425" wrap="square" tIns="91425">
            <a:normAutofit/>
          </a:bodyPr>
          <a:lstStyle>
            <a:lvl1pPr lvl="0">
              <a:spcBef>
                <a:spcPts val="0"/>
              </a:spcBef>
              <a:spcAft>
                <a:spcPts val="0"/>
              </a:spcAft>
              <a:buSzPts val="4000"/>
              <a:buNone/>
              <a:defRPr sz="4000"/>
            </a:lvl1pPr>
            <a:lvl2pPr lvl="1">
              <a:spcBef>
                <a:spcPts val="0"/>
              </a:spcBef>
              <a:spcAft>
                <a:spcPts val="0"/>
              </a:spcAft>
              <a:buSzPts val="4000"/>
              <a:buNone/>
              <a:defRPr sz="4000"/>
            </a:lvl2pPr>
            <a:lvl3pPr lvl="2">
              <a:spcBef>
                <a:spcPts val="0"/>
              </a:spcBef>
              <a:spcAft>
                <a:spcPts val="0"/>
              </a:spcAft>
              <a:buSzPts val="4000"/>
              <a:buNone/>
              <a:defRPr sz="4000"/>
            </a:lvl3pPr>
            <a:lvl4pPr lvl="3">
              <a:spcBef>
                <a:spcPts val="0"/>
              </a:spcBef>
              <a:spcAft>
                <a:spcPts val="0"/>
              </a:spcAft>
              <a:buSzPts val="4000"/>
              <a:buNone/>
              <a:defRPr sz="4000"/>
            </a:lvl4pPr>
            <a:lvl5pPr lvl="4">
              <a:spcBef>
                <a:spcPts val="0"/>
              </a:spcBef>
              <a:spcAft>
                <a:spcPts val="0"/>
              </a:spcAft>
              <a:buSzPts val="4000"/>
              <a:buNone/>
              <a:defRPr sz="4000"/>
            </a:lvl5pPr>
            <a:lvl6pPr lvl="5">
              <a:spcBef>
                <a:spcPts val="0"/>
              </a:spcBef>
              <a:spcAft>
                <a:spcPts val="0"/>
              </a:spcAft>
              <a:buSzPts val="4000"/>
              <a:buNone/>
              <a:defRPr sz="4000"/>
            </a:lvl6pPr>
            <a:lvl7pPr lvl="6">
              <a:spcBef>
                <a:spcPts val="0"/>
              </a:spcBef>
              <a:spcAft>
                <a:spcPts val="0"/>
              </a:spcAft>
              <a:buSzPts val="4000"/>
              <a:buNone/>
              <a:defRPr sz="4000"/>
            </a:lvl7pPr>
            <a:lvl8pPr lvl="7">
              <a:spcBef>
                <a:spcPts val="0"/>
              </a:spcBef>
              <a:spcAft>
                <a:spcPts val="0"/>
              </a:spcAft>
              <a:buSzPts val="4000"/>
              <a:buNone/>
              <a:defRPr sz="4000"/>
            </a:lvl8pPr>
            <a:lvl9pPr lvl="8">
              <a:spcBef>
                <a:spcPts val="0"/>
              </a:spcBef>
              <a:spcAft>
                <a:spcPts val="0"/>
              </a:spcAft>
              <a:buSzPts val="4000"/>
              <a:buNone/>
              <a:defRPr sz="4000"/>
            </a:lvl9pPr>
          </a:lstStyle>
          <a:p/>
        </p:txBody>
      </p:sp>
      <p:sp>
        <p:nvSpPr>
          <p:cNvPr id="17" name="Google Shape;17;p2"/>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18" name="Google Shape;18;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05" name="Shape 105"/>
        <p:cNvGrpSpPr/>
        <p:nvPr/>
      </p:nvGrpSpPr>
      <p:grpSpPr>
        <a:xfrm>
          <a:off x="0" y="0"/>
          <a:ext cx="0" cy="0"/>
          <a:chOff x="0" y="0"/>
          <a:chExt cx="0" cy="0"/>
        </a:xfrm>
      </p:grpSpPr>
      <p:grpSp>
        <p:nvGrpSpPr>
          <p:cNvPr id="106" name="Google Shape;106;p11"/>
          <p:cNvGrpSpPr/>
          <p:nvPr/>
        </p:nvGrpSpPr>
        <p:grpSpPr>
          <a:xfrm>
            <a:off x="4406400" y="0"/>
            <a:ext cx="4737600" cy="5143065"/>
            <a:chOff x="4406400" y="0"/>
            <a:chExt cx="4737600" cy="5143065"/>
          </a:xfrm>
        </p:grpSpPr>
        <p:sp>
          <p:nvSpPr>
            <p:cNvPr id="107" name="Google Shape;107;p11"/>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8" name="Google Shape;108;p11"/>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9" name="Google Shape;109;p11"/>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0" name="Google Shape;110;p11"/>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p11"/>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p11"/>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11"/>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4" name="Google Shape;114;p11"/>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11"/>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6" name="Google Shape;116;p11"/>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7" name="Google Shape;117;p11"/>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8" name="Google Shape;118;p11"/>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p11"/>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p11"/>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1" name="Google Shape;121;p11"/>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2" name="Google Shape;122;p11"/>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p11"/>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p11"/>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p11"/>
          <p:cNvSpPr txBox="1"/>
          <p:nvPr>
            <p:ph hasCustomPrompt="1" type="title"/>
          </p:nvPr>
        </p:nvSpPr>
        <p:spPr>
          <a:xfrm>
            <a:off x="823850" y="1284675"/>
            <a:ext cx="4776000" cy="1300800"/>
          </a:xfrm>
          <a:prstGeom prst="rect">
            <a:avLst/>
          </a:prstGeom>
        </p:spPr>
        <p:txBody>
          <a:bodyPr anchorCtr="0" anchor="t" bIns="91425" lIns="91425" spcFirstLastPara="1" rIns="91425" wrap="square" tIns="91425">
            <a:normAutofit/>
          </a:bodyPr>
          <a:lstStyle>
            <a:lvl1pPr lvl="0">
              <a:spcBef>
                <a:spcPts val="0"/>
              </a:spcBef>
              <a:spcAft>
                <a:spcPts val="0"/>
              </a:spcAft>
              <a:buSzPts val="8000"/>
              <a:buNone/>
              <a:defRPr sz="8000"/>
            </a:lvl1pPr>
            <a:lvl2pPr lvl="1">
              <a:spcBef>
                <a:spcPts val="0"/>
              </a:spcBef>
              <a:spcAft>
                <a:spcPts val="0"/>
              </a:spcAft>
              <a:buSzPts val="8000"/>
              <a:buNone/>
              <a:defRPr sz="8000"/>
            </a:lvl2pPr>
            <a:lvl3pPr lvl="2">
              <a:spcBef>
                <a:spcPts val="0"/>
              </a:spcBef>
              <a:spcAft>
                <a:spcPts val="0"/>
              </a:spcAft>
              <a:buSzPts val="8000"/>
              <a:buNone/>
              <a:defRPr sz="8000"/>
            </a:lvl3pPr>
            <a:lvl4pPr lvl="3">
              <a:spcBef>
                <a:spcPts val="0"/>
              </a:spcBef>
              <a:spcAft>
                <a:spcPts val="0"/>
              </a:spcAft>
              <a:buSzPts val="8000"/>
              <a:buNone/>
              <a:defRPr sz="8000"/>
            </a:lvl4pPr>
            <a:lvl5pPr lvl="4">
              <a:spcBef>
                <a:spcPts val="0"/>
              </a:spcBef>
              <a:spcAft>
                <a:spcPts val="0"/>
              </a:spcAft>
              <a:buSzPts val="8000"/>
              <a:buNone/>
              <a:defRPr sz="8000"/>
            </a:lvl5pPr>
            <a:lvl6pPr lvl="5">
              <a:spcBef>
                <a:spcPts val="0"/>
              </a:spcBef>
              <a:spcAft>
                <a:spcPts val="0"/>
              </a:spcAft>
              <a:buSzPts val="8000"/>
              <a:buNone/>
              <a:defRPr sz="8000"/>
            </a:lvl6pPr>
            <a:lvl7pPr lvl="6">
              <a:spcBef>
                <a:spcPts val="0"/>
              </a:spcBef>
              <a:spcAft>
                <a:spcPts val="0"/>
              </a:spcAft>
              <a:buSzPts val="8000"/>
              <a:buNone/>
              <a:defRPr sz="8000"/>
            </a:lvl7pPr>
            <a:lvl8pPr lvl="7">
              <a:spcBef>
                <a:spcPts val="0"/>
              </a:spcBef>
              <a:spcAft>
                <a:spcPts val="0"/>
              </a:spcAft>
              <a:buSzPts val="8000"/>
              <a:buNone/>
              <a:defRPr sz="8000"/>
            </a:lvl8pPr>
            <a:lvl9pPr lvl="8">
              <a:spcBef>
                <a:spcPts val="0"/>
              </a:spcBef>
              <a:spcAft>
                <a:spcPts val="0"/>
              </a:spcAft>
              <a:buSzPts val="8000"/>
              <a:buNone/>
              <a:defRPr sz="8000"/>
            </a:lvl9pPr>
          </a:lstStyle>
          <a:p>
            <a:r>
              <a:t>xx%</a:t>
            </a:r>
          </a:p>
        </p:txBody>
      </p:sp>
      <p:sp>
        <p:nvSpPr>
          <p:cNvPr id="126" name="Google Shape;126;p11"/>
          <p:cNvSpPr txBox="1"/>
          <p:nvPr>
            <p:ph idx="1" type="body"/>
          </p:nvPr>
        </p:nvSpPr>
        <p:spPr>
          <a:xfrm>
            <a:off x="823850" y="2643124"/>
            <a:ext cx="4776000" cy="1218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27" name="Google Shape;12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9" name="Shape 19"/>
        <p:cNvGrpSpPr/>
        <p:nvPr/>
      </p:nvGrpSpPr>
      <p:grpSpPr>
        <a:xfrm>
          <a:off x="0" y="0"/>
          <a:ext cx="0" cy="0"/>
          <a:chOff x="0" y="0"/>
          <a:chExt cx="0" cy="0"/>
        </a:xfrm>
      </p:grpSpPr>
      <p:grpSp>
        <p:nvGrpSpPr>
          <p:cNvPr id="20" name="Google Shape;20;p3"/>
          <p:cNvGrpSpPr/>
          <p:nvPr/>
        </p:nvGrpSpPr>
        <p:grpSpPr>
          <a:xfrm>
            <a:off x="4406400" y="0"/>
            <a:ext cx="4737600" cy="5143065"/>
            <a:chOff x="4406400" y="0"/>
            <a:chExt cx="4737600" cy="5143065"/>
          </a:xfrm>
        </p:grpSpPr>
        <p:sp>
          <p:nvSpPr>
            <p:cNvPr id="21" name="Google Shape;21;p3"/>
            <p:cNvSpPr/>
            <p:nvPr/>
          </p:nvSpPr>
          <p:spPr>
            <a:xfrm rot="5400000">
              <a:off x="4408200" y="-1800"/>
              <a:ext cx="47340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p3"/>
            <p:cNvSpPr/>
            <p:nvPr/>
          </p:nvSpPr>
          <p:spPr>
            <a:xfrm rot="5400000">
              <a:off x="4841125" y="5700"/>
              <a:ext cx="42981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p3"/>
            <p:cNvSpPr/>
            <p:nvPr/>
          </p:nvSpPr>
          <p:spPr>
            <a:xfrm rot="-5400000">
              <a:off x="5618399" y="123646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4" name="Google Shape;24;p3"/>
            <p:cNvSpPr/>
            <p:nvPr/>
          </p:nvSpPr>
          <p:spPr>
            <a:xfrm flipH="1">
              <a:off x="5849857" y="14439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5" name="Google Shape;25;p3"/>
            <p:cNvSpPr/>
            <p:nvPr/>
          </p:nvSpPr>
          <p:spPr>
            <a:xfrm rot="-5400000">
              <a:off x="5987081" y="24694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p3"/>
            <p:cNvSpPr/>
            <p:nvPr/>
          </p:nvSpPr>
          <p:spPr>
            <a:xfrm flipH="1">
              <a:off x="6222115" y="267695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3"/>
            <p:cNvSpPr/>
            <p:nvPr/>
          </p:nvSpPr>
          <p:spPr>
            <a:xfrm rot="-5400000">
              <a:off x="6675341" y="186201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8" name="Google Shape;28;p3"/>
            <p:cNvSpPr/>
            <p:nvPr/>
          </p:nvSpPr>
          <p:spPr>
            <a:xfrm flipH="1">
              <a:off x="6908099" y="2069505"/>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9" name="Google Shape;29;p3"/>
            <p:cNvSpPr/>
            <p:nvPr/>
          </p:nvSpPr>
          <p:spPr>
            <a:xfrm rot="-5400000">
              <a:off x="6861141" y="247781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p3"/>
            <p:cNvSpPr/>
            <p:nvPr/>
          </p:nvSpPr>
          <p:spPr>
            <a:xfrm flipH="1">
              <a:off x="7965266" y="269296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p3"/>
            <p:cNvSpPr/>
            <p:nvPr/>
          </p:nvSpPr>
          <p:spPr>
            <a:xfrm flipH="1">
              <a:off x="8145082" y="330875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2" name="Google Shape;32;p3"/>
            <p:cNvSpPr/>
            <p:nvPr/>
          </p:nvSpPr>
          <p:spPr>
            <a:xfrm rot="-5400000">
              <a:off x="7047599" y="309501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3" name="Google Shape;33;p3"/>
            <p:cNvSpPr/>
            <p:nvPr/>
          </p:nvSpPr>
          <p:spPr>
            <a:xfrm flipH="1">
              <a:off x="7276649" y="330250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p3"/>
            <p:cNvSpPr/>
            <p:nvPr/>
          </p:nvSpPr>
          <p:spPr>
            <a:xfrm rot="-5400000">
              <a:off x="7227414" y="3710807"/>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3"/>
            <p:cNvSpPr/>
            <p:nvPr/>
          </p:nvSpPr>
          <p:spPr>
            <a:xfrm flipH="1">
              <a:off x="7462448" y="391829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6" name="Google Shape;36;p3"/>
            <p:cNvSpPr/>
            <p:nvPr/>
          </p:nvSpPr>
          <p:spPr>
            <a:xfrm rot="-5400000">
              <a:off x="8102491" y="371847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3"/>
            <p:cNvSpPr/>
            <p:nvPr/>
          </p:nvSpPr>
          <p:spPr>
            <a:xfrm flipH="1">
              <a:off x="8334533" y="392596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3"/>
            <p:cNvSpPr/>
            <p:nvPr/>
          </p:nvSpPr>
          <p:spPr>
            <a:xfrm rot="-5400000">
              <a:off x="8288290" y="433426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9" name="Google Shape;39;p3"/>
          <p:cNvSpPr txBox="1"/>
          <p:nvPr>
            <p:ph type="title"/>
          </p:nvPr>
        </p:nvSpPr>
        <p:spPr>
          <a:xfrm>
            <a:off x="823850" y="2053000"/>
            <a:ext cx="4587000" cy="11487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40" name="Google Shape;40;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41" name="Shape 41"/>
        <p:cNvGrpSpPr/>
        <p:nvPr/>
      </p:nvGrpSpPr>
      <p:grpSpPr>
        <a:xfrm>
          <a:off x="0" y="0"/>
          <a:ext cx="0" cy="0"/>
          <a:chOff x="0" y="0"/>
          <a:chExt cx="0" cy="0"/>
        </a:xfrm>
      </p:grpSpPr>
      <p:grpSp>
        <p:nvGrpSpPr>
          <p:cNvPr id="42" name="Google Shape;42;p4"/>
          <p:cNvGrpSpPr/>
          <p:nvPr/>
        </p:nvGrpSpPr>
        <p:grpSpPr>
          <a:xfrm>
            <a:off x="0" y="381001"/>
            <a:ext cx="1037850" cy="1016287"/>
            <a:chOff x="0" y="381001"/>
            <a:chExt cx="1037850" cy="1016287"/>
          </a:xfrm>
        </p:grpSpPr>
        <p:sp>
          <p:nvSpPr>
            <p:cNvPr id="43" name="Google Shape;43;p4"/>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4"/>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4"/>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46" name="Google Shape;46;p4"/>
          <p:cNvSpPr txBox="1"/>
          <p:nvPr>
            <p:ph idx="1" type="body"/>
          </p:nvPr>
        </p:nvSpPr>
        <p:spPr>
          <a:xfrm>
            <a:off x="1297500" y="1567550"/>
            <a:ext cx="70389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47" name="Google Shape;47;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48" name="Shape 48"/>
        <p:cNvGrpSpPr/>
        <p:nvPr/>
      </p:nvGrpSpPr>
      <p:grpSpPr>
        <a:xfrm>
          <a:off x="0" y="0"/>
          <a:ext cx="0" cy="0"/>
          <a:chOff x="0" y="0"/>
          <a:chExt cx="0" cy="0"/>
        </a:xfrm>
      </p:grpSpPr>
      <p:grpSp>
        <p:nvGrpSpPr>
          <p:cNvPr id="49" name="Google Shape;49;p5"/>
          <p:cNvGrpSpPr/>
          <p:nvPr/>
        </p:nvGrpSpPr>
        <p:grpSpPr>
          <a:xfrm>
            <a:off x="0" y="381001"/>
            <a:ext cx="1037850" cy="1016287"/>
            <a:chOff x="0" y="381001"/>
            <a:chExt cx="1037850" cy="1016287"/>
          </a:xfrm>
        </p:grpSpPr>
        <p:sp>
          <p:nvSpPr>
            <p:cNvPr id="50" name="Google Shape;50;p5"/>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5"/>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5"/>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53" name="Google Shape;53;p5"/>
          <p:cNvSpPr txBox="1"/>
          <p:nvPr>
            <p:ph idx="1" type="body"/>
          </p:nvPr>
        </p:nvSpPr>
        <p:spPr>
          <a:xfrm>
            <a:off x="1297500"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4" name="Google Shape;54;p5"/>
          <p:cNvSpPr txBox="1"/>
          <p:nvPr>
            <p:ph idx="2" type="body"/>
          </p:nvPr>
        </p:nvSpPr>
        <p:spPr>
          <a:xfrm>
            <a:off x="4933221" y="1567550"/>
            <a:ext cx="3403200" cy="29112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55" name="Google Shape;55;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56" name="Shape 56"/>
        <p:cNvGrpSpPr/>
        <p:nvPr/>
      </p:nvGrpSpPr>
      <p:grpSpPr>
        <a:xfrm>
          <a:off x="0" y="0"/>
          <a:ext cx="0" cy="0"/>
          <a:chOff x="0" y="0"/>
          <a:chExt cx="0" cy="0"/>
        </a:xfrm>
      </p:grpSpPr>
      <p:grpSp>
        <p:nvGrpSpPr>
          <p:cNvPr id="57" name="Google Shape;57;p6"/>
          <p:cNvGrpSpPr/>
          <p:nvPr/>
        </p:nvGrpSpPr>
        <p:grpSpPr>
          <a:xfrm>
            <a:off x="0" y="381001"/>
            <a:ext cx="1037850" cy="1016287"/>
            <a:chOff x="0" y="381001"/>
            <a:chExt cx="1037850" cy="1016287"/>
          </a:xfrm>
        </p:grpSpPr>
        <p:sp>
          <p:nvSpPr>
            <p:cNvPr id="58" name="Google Shape;58;p6"/>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p6"/>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0" name="Google Shape;60;p6"/>
          <p:cNvSpPr txBox="1"/>
          <p:nvPr>
            <p:ph type="title"/>
          </p:nvPr>
        </p:nvSpPr>
        <p:spPr>
          <a:xfrm>
            <a:off x="1297500" y="393750"/>
            <a:ext cx="7038900" cy="914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1" name="Google Shape;6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62" name="Shape 62"/>
        <p:cNvGrpSpPr/>
        <p:nvPr/>
      </p:nvGrpSpPr>
      <p:grpSpPr>
        <a:xfrm>
          <a:off x="0" y="0"/>
          <a:ext cx="0" cy="0"/>
          <a:chOff x="0" y="0"/>
          <a:chExt cx="0" cy="0"/>
        </a:xfrm>
      </p:grpSpPr>
      <p:grpSp>
        <p:nvGrpSpPr>
          <p:cNvPr id="63" name="Google Shape;63;p7"/>
          <p:cNvGrpSpPr/>
          <p:nvPr/>
        </p:nvGrpSpPr>
        <p:grpSpPr>
          <a:xfrm>
            <a:off x="0" y="381001"/>
            <a:ext cx="1037850" cy="1016287"/>
            <a:chOff x="0" y="381001"/>
            <a:chExt cx="1037850" cy="1016287"/>
          </a:xfrm>
        </p:grpSpPr>
        <p:sp>
          <p:nvSpPr>
            <p:cNvPr id="64" name="Google Shape;64;p7"/>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7"/>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7"/>
          <p:cNvSpPr txBox="1"/>
          <p:nvPr>
            <p:ph type="title"/>
          </p:nvPr>
        </p:nvSpPr>
        <p:spPr>
          <a:xfrm>
            <a:off x="1297500" y="393750"/>
            <a:ext cx="3798900" cy="14931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67" name="Google Shape;67;p7"/>
          <p:cNvSpPr txBox="1"/>
          <p:nvPr>
            <p:ph idx="1" type="body"/>
          </p:nvPr>
        </p:nvSpPr>
        <p:spPr>
          <a:xfrm>
            <a:off x="1297500" y="1972550"/>
            <a:ext cx="3798900" cy="24159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69" name="Shape 69"/>
        <p:cNvGrpSpPr/>
        <p:nvPr/>
      </p:nvGrpSpPr>
      <p:grpSpPr>
        <a:xfrm>
          <a:off x="0" y="0"/>
          <a:ext cx="0" cy="0"/>
          <a:chOff x="0" y="0"/>
          <a:chExt cx="0" cy="0"/>
        </a:xfrm>
      </p:grpSpPr>
      <p:grpSp>
        <p:nvGrpSpPr>
          <p:cNvPr id="70" name="Google Shape;70;p8"/>
          <p:cNvGrpSpPr/>
          <p:nvPr/>
        </p:nvGrpSpPr>
        <p:grpSpPr>
          <a:xfrm>
            <a:off x="4406400" y="0"/>
            <a:ext cx="4737600" cy="5143500"/>
            <a:chOff x="4406400" y="0"/>
            <a:chExt cx="4737600" cy="5143500"/>
          </a:xfrm>
        </p:grpSpPr>
        <p:sp>
          <p:nvSpPr>
            <p:cNvPr id="71" name="Google Shape;71;p8"/>
            <p:cNvSpPr/>
            <p:nvPr/>
          </p:nvSpPr>
          <p:spPr>
            <a:xfrm rot="5400000">
              <a:off x="4407900" y="-1500"/>
              <a:ext cx="4734600" cy="4737600"/>
            </a:xfrm>
            <a:prstGeom prst="diagStripe">
              <a:avLst>
                <a:gd fmla="val 49469"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8"/>
            <p:cNvSpPr/>
            <p:nvPr/>
          </p:nvSpPr>
          <p:spPr>
            <a:xfrm rot="5400000">
              <a:off x="4840825" y="6000"/>
              <a:ext cx="4298700" cy="4286700"/>
            </a:xfrm>
            <a:prstGeom prst="diagStripe">
              <a:avLst>
                <a:gd fmla="val 0" name="adj"/>
              </a:avLst>
            </a:prstGeom>
            <a:solidFill>
              <a:schemeClr val="lt1">
                <a:alpha val="346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p8"/>
            <p:cNvSpPr/>
            <p:nvPr/>
          </p:nvSpPr>
          <p:spPr>
            <a:xfrm rot="-5400000">
              <a:off x="5618399" y="123664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p8"/>
            <p:cNvSpPr/>
            <p:nvPr/>
          </p:nvSpPr>
          <p:spPr>
            <a:xfrm flipH="1">
              <a:off x="5849857" y="144407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5" name="Google Shape;75;p8"/>
            <p:cNvSpPr/>
            <p:nvPr/>
          </p:nvSpPr>
          <p:spPr>
            <a:xfrm rot="-5400000">
              <a:off x="5987081" y="2469743"/>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8"/>
            <p:cNvSpPr/>
            <p:nvPr/>
          </p:nvSpPr>
          <p:spPr>
            <a:xfrm flipH="1">
              <a:off x="6222115" y="2677179"/>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7" name="Google Shape;77;p8"/>
            <p:cNvSpPr/>
            <p:nvPr/>
          </p:nvSpPr>
          <p:spPr>
            <a:xfrm rot="-5400000">
              <a:off x="6675341" y="1862244"/>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p8"/>
            <p:cNvSpPr/>
            <p:nvPr/>
          </p:nvSpPr>
          <p:spPr>
            <a:xfrm flipH="1">
              <a:off x="6908099" y="2069680"/>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p8"/>
            <p:cNvSpPr/>
            <p:nvPr/>
          </p:nvSpPr>
          <p:spPr>
            <a:xfrm rot="-5400000">
              <a:off x="6861141" y="2478088"/>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8"/>
            <p:cNvSpPr/>
            <p:nvPr/>
          </p:nvSpPr>
          <p:spPr>
            <a:xfrm flipH="1">
              <a:off x="7965266" y="269319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1" name="Google Shape;81;p8"/>
            <p:cNvSpPr/>
            <p:nvPr/>
          </p:nvSpPr>
          <p:spPr>
            <a:xfrm flipH="1">
              <a:off x="8145082" y="330903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2" name="Google Shape;82;p8"/>
            <p:cNvSpPr/>
            <p:nvPr/>
          </p:nvSpPr>
          <p:spPr>
            <a:xfrm rot="-5400000">
              <a:off x="7047599" y="309534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3" name="Google Shape;83;p8"/>
            <p:cNvSpPr/>
            <p:nvPr/>
          </p:nvSpPr>
          <p:spPr>
            <a:xfrm flipH="1">
              <a:off x="7276649" y="3302781"/>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8"/>
            <p:cNvSpPr/>
            <p:nvPr/>
          </p:nvSpPr>
          <p:spPr>
            <a:xfrm rot="-5400000">
              <a:off x="7227414" y="3711189"/>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p8"/>
            <p:cNvSpPr/>
            <p:nvPr/>
          </p:nvSpPr>
          <p:spPr>
            <a:xfrm flipH="1">
              <a:off x="7462448" y="3918625"/>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6" name="Google Shape;86;p8"/>
            <p:cNvSpPr/>
            <p:nvPr/>
          </p:nvSpPr>
          <p:spPr>
            <a:xfrm rot="-5400000">
              <a:off x="8102491" y="3718856"/>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7" name="Google Shape;87;p8"/>
            <p:cNvSpPr/>
            <p:nvPr/>
          </p:nvSpPr>
          <p:spPr>
            <a:xfrm flipH="1">
              <a:off x="8334533" y="3926292"/>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p8"/>
            <p:cNvSpPr/>
            <p:nvPr/>
          </p:nvSpPr>
          <p:spPr>
            <a:xfrm rot="-5400000">
              <a:off x="8288290" y="4334700"/>
              <a:ext cx="808800" cy="808800"/>
            </a:xfrm>
            <a:prstGeom prst="diagStripe">
              <a:avLst>
                <a:gd fmla="val 50000" name="adj"/>
              </a:avLst>
            </a:prstGeom>
            <a:solidFill>
              <a:schemeClr val="lt1">
                <a:alpha val="731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89" name="Google Shape;89;p8"/>
          <p:cNvSpPr txBox="1"/>
          <p:nvPr>
            <p:ph type="title"/>
          </p:nvPr>
        </p:nvSpPr>
        <p:spPr>
          <a:xfrm>
            <a:off x="823850" y="866775"/>
            <a:ext cx="4587000" cy="3521100"/>
          </a:xfrm>
          <a:prstGeom prst="rect">
            <a:avLst/>
          </a:prstGeom>
        </p:spPr>
        <p:txBody>
          <a:bodyPr anchorCtr="0" anchor="ctr"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90" name="Google Shape;90;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91" name="Shape 91"/>
        <p:cNvGrpSpPr/>
        <p:nvPr/>
      </p:nvGrpSpPr>
      <p:grpSpPr>
        <a:xfrm>
          <a:off x="0" y="0"/>
          <a:ext cx="0" cy="0"/>
          <a:chOff x="0" y="0"/>
          <a:chExt cx="0" cy="0"/>
        </a:xfrm>
      </p:grpSpPr>
      <p:grpSp>
        <p:nvGrpSpPr>
          <p:cNvPr id="92" name="Google Shape;92;p9"/>
          <p:cNvGrpSpPr/>
          <p:nvPr/>
        </p:nvGrpSpPr>
        <p:grpSpPr>
          <a:xfrm>
            <a:off x="0" y="381001"/>
            <a:ext cx="1037850" cy="1016287"/>
            <a:chOff x="0" y="381001"/>
            <a:chExt cx="1037850" cy="1016287"/>
          </a:xfrm>
        </p:grpSpPr>
        <p:sp>
          <p:nvSpPr>
            <p:cNvPr id="93" name="Google Shape;93;p9"/>
            <p:cNvSpPr/>
            <p:nvPr/>
          </p:nvSpPr>
          <p:spPr>
            <a:xfrm rot="-5400000">
              <a:off x="0" y="381001"/>
              <a:ext cx="808800" cy="808800"/>
            </a:xfrm>
            <a:prstGeom prst="diagStripe">
              <a:avLst>
                <a:gd fmla="val 50000"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p9"/>
            <p:cNvSpPr/>
            <p:nvPr/>
          </p:nvSpPr>
          <p:spPr>
            <a:xfrm flipH="1">
              <a:off x="229050" y="588489"/>
              <a:ext cx="808800" cy="808800"/>
            </a:xfrm>
            <a:prstGeom prst="diagStripe">
              <a:avLst>
                <a:gd fmla="val 50000" name="adj"/>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5" name="Google Shape;95;p9"/>
          <p:cNvSpPr txBox="1"/>
          <p:nvPr>
            <p:ph type="title"/>
          </p:nvPr>
        </p:nvSpPr>
        <p:spPr>
          <a:xfrm>
            <a:off x="1297500" y="1658325"/>
            <a:ext cx="3036300" cy="1751700"/>
          </a:xfrm>
          <a:prstGeom prst="rect">
            <a:avLst/>
          </a:prstGeom>
        </p:spPr>
        <p:txBody>
          <a:bodyPr anchorCtr="0" anchor="t"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96" name="Google Shape;96;p9"/>
          <p:cNvSpPr txBox="1"/>
          <p:nvPr>
            <p:ph idx="1" type="subTitle"/>
          </p:nvPr>
        </p:nvSpPr>
        <p:spPr>
          <a:xfrm>
            <a:off x="1297500" y="3538000"/>
            <a:ext cx="3036300" cy="5061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SzPts val="1300"/>
              <a:buNone/>
              <a:defRPr/>
            </a:lvl1pPr>
            <a:lvl2pPr lvl="1">
              <a:lnSpc>
                <a:spcPct val="100000"/>
              </a:lnSpc>
              <a:spcBef>
                <a:spcPts val="0"/>
              </a:spcBef>
              <a:spcAft>
                <a:spcPts val="0"/>
              </a:spcAft>
              <a:buSzPts val="1300"/>
              <a:buNone/>
              <a:defRPr sz="1300"/>
            </a:lvl2pPr>
            <a:lvl3pPr lvl="2">
              <a:lnSpc>
                <a:spcPct val="100000"/>
              </a:lnSpc>
              <a:spcBef>
                <a:spcPts val="0"/>
              </a:spcBef>
              <a:spcAft>
                <a:spcPts val="0"/>
              </a:spcAft>
              <a:buSzPts val="1300"/>
              <a:buNone/>
              <a:defRPr sz="1300"/>
            </a:lvl3pPr>
            <a:lvl4pPr lvl="3">
              <a:lnSpc>
                <a:spcPct val="100000"/>
              </a:lnSpc>
              <a:spcBef>
                <a:spcPts val="0"/>
              </a:spcBef>
              <a:spcAft>
                <a:spcPts val="0"/>
              </a:spcAft>
              <a:buSzPts val="1300"/>
              <a:buNone/>
              <a:defRPr sz="1300"/>
            </a:lvl4pPr>
            <a:lvl5pPr lvl="4">
              <a:lnSpc>
                <a:spcPct val="100000"/>
              </a:lnSpc>
              <a:spcBef>
                <a:spcPts val="0"/>
              </a:spcBef>
              <a:spcAft>
                <a:spcPts val="0"/>
              </a:spcAft>
              <a:buSzPts val="1300"/>
              <a:buNone/>
              <a:defRPr sz="1300"/>
            </a:lvl5pPr>
            <a:lvl6pPr lvl="5">
              <a:lnSpc>
                <a:spcPct val="100000"/>
              </a:lnSpc>
              <a:spcBef>
                <a:spcPts val="0"/>
              </a:spcBef>
              <a:spcAft>
                <a:spcPts val="0"/>
              </a:spcAft>
              <a:buSzPts val="1300"/>
              <a:buNone/>
              <a:defRPr sz="1300"/>
            </a:lvl6pPr>
            <a:lvl7pPr lvl="6">
              <a:lnSpc>
                <a:spcPct val="100000"/>
              </a:lnSpc>
              <a:spcBef>
                <a:spcPts val="0"/>
              </a:spcBef>
              <a:spcAft>
                <a:spcPts val="0"/>
              </a:spcAft>
              <a:buSzPts val="1300"/>
              <a:buNone/>
              <a:defRPr sz="1300"/>
            </a:lvl7pPr>
            <a:lvl8pPr lvl="7">
              <a:lnSpc>
                <a:spcPct val="100000"/>
              </a:lnSpc>
              <a:spcBef>
                <a:spcPts val="0"/>
              </a:spcBef>
              <a:spcAft>
                <a:spcPts val="0"/>
              </a:spcAft>
              <a:buSzPts val="1300"/>
              <a:buNone/>
              <a:defRPr sz="1300"/>
            </a:lvl8pPr>
            <a:lvl9pPr lvl="8">
              <a:lnSpc>
                <a:spcPct val="100000"/>
              </a:lnSpc>
              <a:spcBef>
                <a:spcPts val="0"/>
              </a:spcBef>
              <a:spcAft>
                <a:spcPts val="0"/>
              </a:spcAft>
              <a:buSzPts val="1300"/>
              <a:buNone/>
              <a:defRPr sz="1300"/>
            </a:lvl9pPr>
          </a:lstStyle>
          <a:p/>
        </p:txBody>
      </p:sp>
      <p:sp>
        <p:nvSpPr>
          <p:cNvPr id="97" name="Google Shape;97;p9"/>
          <p:cNvSpPr txBox="1"/>
          <p:nvPr>
            <p:ph idx="2" type="body"/>
          </p:nvPr>
        </p:nvSpPr>
        <p:spPr>
          <a:xfrm>
            <a:off x="4648200" y="1696600"/>
            <a:ext cx="3676800" cy="2347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98" name="Google Shape;98;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99" name="Shape 99"/>
        <p:cNvGrpSpPr/>
        <p:nvPr/>
      </p:nvGrpSpPr>
      <p:grpSpPr>
        <a:xfrm>
          <a:off x="0" y="0"/>
          <a:ext cx="0" cy="0"/>
          <a:chOff x="0" y="0"/>
          <a:chExt cx="0" cy="0"/>
        </a:xfrm>
      </p:grpSpPr>
      <p:grpSp>
        <p:nvGrpSpPr>
          <p:cNvPr id="100" name="Google Shape;100;p10"/>
          <p:cNvGrpSpPr/>
          <p:nvPr/>
        </p:nvGrpSpPr>
        <p:grpSpPr>
          <a:xfrm>
            <a:off x="0" y="4128572"/>
            <a:ext cx="698925" cy="684657"/>
            <a:chOff x="0" y="3785672"/>
            <a:chExt cx="698925" cy="684657"/>
          </a:xfrm>
        </p:grpSpPr>
        <p:sp>
          <p:nvSpPr>
            <p:cNvPr id="101" name="Google Shape;101;p10"/>
            <p:cNvSpPr/>
            <p:nvPr/>
          </p:nvSpPr>
          <p:spPr>
            <a:xfrm rot="-5400000">
              <a:off x="0" y="3785672"/>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2" name="Google Shape;102;p10"/>
            <p:cNvSpPr/>
            <p:nvPr/>
          </p:nvSpPr>
          <p:spPr>
            <a:xfrm flipH="1">
              <a:off x="154125" y="3925529"/>
              <a:ext cx="544800" cy="544800"/>
            </a:xfrm>
            <a:prstGeom prst="diagStripe">
              <a:avLst>
                <a:gd fmla="val 50000" name="adj"/>
              </a:avLst>
            </a:prstGeom>
            <a:solidFill>
              <a:schemeClr val="lt1">
                <a:alpha val="9620"/>
              </a:schemeClr>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03" name="Google Shape;103;p10"/>
          <p:cNvSpPr txBox="1"/>
          <p:nvPr>
            <p:ph idx="1" type="body"/>
          </p:nvPr>
        </p:nvSpPr>
        <p:spPr>
          <a:xfrm>
            <a:off x="812725" y="4305375"/>
            <a:ext cx="6936000" cy="5238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04" name="Google Shape;104;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it"/>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focus">
    <p:bg>
      <p:bgPr>
        <a:solidFill>
          <a:schemeClr val="dk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1pPr>
            <a:lvl2pPr lvl="1">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2pPr>
            <a:lvl3pPr lvl="2">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3pPr>
            <a:lvl4pPr lvl="3">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4pPr>
            <a:lvl5pPr lvl="4">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5pPr>
            <a:lvl6pPr lvl="5">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6pPr>
            <a:lvl7pPr lvl="6">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7pPr>
            <a:lvl8pPr lvl="7">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8pPr>
            <a:lvl9pPr lvl="8">
              <a:spcBef>
                <a:spcPts val="0"/>
              </a:spcBef>
              <a:spcAft>
                <a:spcPts val="0"/>
              </a:spcAft>
              <a:buClr>
                <a:schemeClr val="lt1"/>
              </a:buClr>
              <a:buSzPts val="2800"/>
              <a:buFont typeface="Montserrat"/>
              <a:buNone/>
              <a:defRPr sz="2800">
                <a:solidFill>
                  <a:schemeClr val="lt1"/>
                </a:solidFill>
                <a:latin typeface="Montserrat"/>
                <a:ea typeface="Montserrat"/>
                <a:cs typeface="Montserrat"/>
                <a:sym typeface="Montserrat"/>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lt1"/>
              </a:buClr>
              <a:buSzPts val="1300"/>
              <a:buFont typeface="Lato"/>
              <a:buChar char="●"/>
              <a:defRPr sz="1300">
                <a:solidFill>
                  <a:schemeClr val="lt1"/>
                </a:solidFill>
                <a:latin typeface="Lato"/>
                <a:ea typeface="Lato"/>
                <a:cs typeface="Lato"/>
                <a:sym typeface="Lato"/>
              </a:defRPr>
            </a:lvl1pPr>
            <a:lvl2pPr indent="-298450" lvl="1" marL="914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2pPr>
            <a:lvl3pPr indent="-298450" lvl="2" marL="1371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3pPr>
            <a:lvl4pPr indent="-298450" lvl="3" marL="1828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4pPr>
            <a:lvl5pPr indent="-298450" lvl="4" marL="22860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5pPr>
            <a:lvl6pPr indent="-298450" lvl="5" marL="27432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6pPr>
            <a:lvl7pPr indent="-298450" lvl="6" marL="32004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7pPr>
            <a:lvl8pPr indent="-298450" lvl="7" marL="36576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8pPr>
            <a:lvl9pPr indent="-298450" lvl="8" marL="4114800">
              <a:lnSpc>
                <a:spcPct val="115000"/>
              </a:lnSpc>
              <a:spcBef>
                <a:spcPts val="0"/>
              </a:spcBef>
              <a:spcAft>
                <a:spcPts val="0"/>
              </a:spcAft>
              <a:buClr>
                <a:schemeClr val="lt1"/>
              </a:buClr>
              <a:buSzPts val="1100"/>
              <a:buFont typeface="Lato"/>
              <a:buChar char="■"/>
              <a:defRPr sz="1100">
                <a:solidFill>
                  <a:schemeClr val="lt1"/>
                </a:solidFill>
                <a:latin typeface="Lato"/>
                <a:ea typeface="Lato"/>
                <a:cs typeface="Lato"/>
                <a:sym typeface="Lato"/>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lt1"/>
                </a:solidFill>
                <a:latin typeface="Lato"/>
                <a:ea typeface="Lato"/>
                <a:cs typeface="Lato"/>
                <a:sym typeface="Lato"/>
              </a:defRPr>
            </a:lvl1pPr>
            <a:lvl2pPr lvl="1" algn="r">
              <a:buNone/>
              <a:defRPr sz="1000">
                <a:solidFill>
                  <a:schemeClr val="lt1"/>
                </a:solidFill>
                <a:latin typeface="Lato"/>
                <a:ea typeface="Lato"/>
                <a:cs typeface="Lato"/>
                <a:sym typeface="Lato"/>
              </a:defRPr>
            </a:lvl2pPr>
            <a:lvl3pPr lvl="2" algn="r">
              <a:buNone/>
              <a:defRPr sz="1000">
                <a:solidFill>
                  <a:schemeClr val="lt1"/>
                </a:solidFill>
                <a:latin typeface="Lato"/>
                <a:ea typeface="Lato"/>
                <a:cs typeface="Lato"/>
                <a:sym typeface="Lato"/>
              </a:defRPr>
            </a:lvl3pPr>
            <a:lvl4pPr lvl="3" algn="r">
              <a:buNone/>
              <a:defRPr sz="1000">
                <a:solidFill>
                  <a:schemeClr val="lt1"/>
                </a:solidFill>
                <a:latin typeface="Lato"/>
                <a:ea typeface="Lato"/>
                <a:cs typeface="Lato"/>
                <a:sym typeface="Lato"/>
              </a:defRPr>
            </a:lvl4pPr>
            <a:lvl5pPr lvl="4" algn="r">
              <a:buNone/>
              <a:defRPr sz="1000">
                <a:solidFill>
                  <a:schemeClr val="lt1"/>
                </a:solidFill>
                <a:latin typeface="Lato"/>
                <a:ea typeface="Lato"/>
                <a:cs typeface="Lato"/>
                <a:sym typeface="Lato"/>
              </a:defRPr>
            </a:lvl5pPr>
            <a:lvl6pPr lvl="5" algn="r">
              <a:buNone/>
              <a:defRPr sz="1000">
                <a:solidFill>
                  <a:schemeClr val="lt1"/>
                </a:solidFill>
                <a:latin typeface="Lato"/>
                <a:ea typeface="Lato"/>
                <a:cs typeface="Lato"/>
                <a:sym typeface="Lato"/>
              </a:defRPr>
            </a:lvl6pPr>
            <a:lvl7pPr lvl="6" algn="r">
              <a:buNone/>
              <a:defRPr sz="1000">
                <a:solidFill>
                  <a:schemeClr val="lt1"/>
                </a:solidFill>
                <a:latin typeface="Lato"/>
                <a:ea typeface="Lato"/>
                <a:cs typeface="Lato"/>
                <a:sym typeface="Lato"/>
              </a:defRPr>
            </a:lvl7pPr>
            <a:lvl8pPr lvl="7" algn="r">
              <a:buNone/>
              <a:defRPr sz="1000">
                <a:solidFill>
                  <a:schemeClr val="lt1"/>
                </a:solidFill>
                <a:latin typeface="Lato"/>
                <a:ea typeface="Lato"/>
                <a:cs typeface="Lato"/>
                <a:sym typeface="Lato"/>
              </a:defRPr>
            </a:lvl8pPr>
            <a:lvl9pPr lvl="8" algn="r">
              <a:buNone/>
              <a:defRPr sz="1000">
                <a:solidFill>
                  <a:schemeClr val="l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it"/>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 Id="rId3" Type="http://schemas.openxmlformats.org/officeDocument/2006/relationships/hyperlink" Target="https://www.altalex.com/documents/massimario/2014/11/17/scuola-di-sci-allievo-lesioni-responsabilita-contrattuale-onere-della-prova"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3" name="Shape 133"/>
        <p:cNvGrpSpPr/>
        <p:nvPr/>
      </p:nvGrpSpPr>
      <p:grpSpPr>
        <a:xfrm>
          <a:off x="0" y="0"/>
          <a:ext cx="0" cy="0"/>
          <a:chOff x="0" y="0"/>
          <a:chExt cx="0" cy="0"/>
        </a:xfrm>
      </p:grpSpPr>
      <p:sp>
        <p:nvSpPr>
          <p:cNvPr id="134" name="Google Shape;134;p13"/>
          <p:cNvSpPr txBox="1"/>
          <p:nvPr>
            <p:ph type="ctrTitle"/>
          </p:nvPr>
        </p:nvSpPr>
        <p:spPr>
          <a:xfrm>
            <a:off x="3537150" y="1578400"/>
            <a:ext cx="5017500" cy="1578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it"/>
              <a:t>La responsabilità civile per gli atti di bullismo compiuti dai minori</a:t>
            </a:r>
            <a:endParaRPr/>
          </a:p>
        </p:txBody>
      </p:sp>
      <p:sp>
        <p:nvSpPr>
          <p:cNvPr id="135" name="Google Shape;135;p13"/>
          <p:cNvSpPr txBox="1"/>
          <p:nvPr>
            <p:ph idx="1" type="subTitle"/>
          </p:nvPr>
        </p:nvSpPr>
        <p:spPr>
          <a:xfrm>
            <a:off x="5083950" y="3924925"/>
            <a:ext cx="3470700" cy="506100"/>
          </a:xfrm>
          <a:prstGeom prst="rect">
            <a:avLst/>
          </a:prstGeom>
        </p:spPr>
        <p:txBody>
          <a:bodyPr anchorCtr="0" anchor="t" bIns="91425" lIns="91425" spcFirstLastPara="1" rIns="91425" wrap="square" tIns="91425">
            <a:normAutofit lnSpcReduction="20000"/>
          </a:bodyPr>
          <a:lstStyle/>
          <a:p>
            <a:pPr indent="0" lvl="0" marL="0" rtl="0" algn="l">
              <a:spcBef>
                <a:spcPts val="0"/>
              </a:spcBef>
              <a:spcAft>
                <a:spcPts val="0"/>
              </a:spcAft>
              <a:buNone/>
            </a:pPr>
            <a:r>
              <a:rPr lang="it"/>
              <a:t>La responsabilità dei genitori e degli insegnanti ai sensi dell’art. 2048 c.c.</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7" name="Shape 187"/>
        <p:cNvGrpSpPr/>
        <p:nvPr/>
      </p:nvGrpSpPr>
      <p:grpSpPr>
        <a:xfrm>
          <a:off x="0" y="0"/>
          <a:ext cx="0" cy="0"/>
          <a:chOff x="0" y="0"/>
          <a:chExt cx="0" cy="0"/>
        </a:xfrm>
      </p:grpSpPr>
      <p:sp>
        <p:nvSpPr>
          <p:cNvPr id="188" name="Google Shape;188;p22"/>
          <p:cNvSpPr txBox="1"/>
          <p:nvPr>
            <p:ph type="title"/>
          </p:nvPr>
        </p:nvSpPr>
        <p:spPr>
          <a:xfrm>
            <a:off x="1297500" y="393750"/>
            <a:ext cx="7038900" cy="523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i="1" lang="it">
                <a:solidFill>
                  <a:schemeClr val="dk1"/>
                </a:solidFill>
                <a:latin typeface="Georgia"/>
                <a:ea typeface="Georgia"/>
                <a:cs typeface="Georgia"/>
                <a:sym typeface="Georgia"/>
              </a:rPr>
              <a:t>Culpa in vigilando</a:t>
            </a:r>
            <a:r>
              <a:rPr b="1" lang="it">
                <a:solidFill>
                  <a:schemeClr val="dk1"/>
                </a:solidFill>
                <a:latin typeface="Georgia"/>
                <a:ea typeface="Georgia"/>
                <a:cs typeface="Georgia"/>
                <a:sym typeface="Georgia"/>
              </a:rPr>
              <a:t> e </a:t>
            </a:r>
            <a:r>
              <a:rPr b="1" i="1" lang="it">
                <a:solidFill>
                  <a:schemeClr val="dk1"/>
                </a:solidFill>
                <a:latin typeface="Georgia"/>
                <a:ea typeface="Georgia"/>
                <a:cs typeface="Georgia"/>
                <a:sym typeface="Georgia"/>
              </a:rPr>
              <a:t>culpa in educando</a:t>
            </a:r>
            <a:endParaRPr b="1" i="1">
              <a:solidFill>
                <a:schemeClr val="dk1"/>
              </a:solidFill>
              <a:latin typeface="Georgia"/>
              <a:ea typeface="Georgia"/>
              <a:cs typeface="Georgia"/>
              <a:sym typeface="Georgia"/>
            </a:endParaRPr>
          </a:p>
        </p:txBody>
      </p:sp>
      <p:sp>
        <p:nvSpPr>
          <p:cNvPr id="189" name="Google Shape;189;p22"/>
          <p:cNvSpPr txBox="1"/>
          <p:nvPr>
            <p:ph idx="1" type="body"/>
          </p:nvPr>
        </p:nvSpPr>
        <p:spPr>
          <a:xfrm>
            <a:off x="1184125" y="1169325"/>
            <a:ext cx="7260000" cy="3471000"/>
          </a:xfrm>
          <a:prstGeom prst="rect">
            <a:avLst/>
          </a:prstGeom>
        </p:spPr>
        <p:txBody>
          <a:bodyPr anchorCtr="0" anchor="t" bIns="91425" lIns="91425" spcFirstLastPara="1" rIns="91425" wrap="square" tIns="91425">
            <a:normAutofit fontScale="47500" lnSpcReduction="10000"/>
          </a:bodyPr>
          <a:lstStyle/>
          <a:p>
            <a:pPr indent="0" lvl="0" marL="0" marR="0" rtl="0" algn="just">
              <a:lnSpc>
                <a:spcPct val="105000"/>
              </a:lnSpc>
              <a:spcBef>
                <a:spcPts val="1200"/>
              </a:spcBef>
              <a:spcAft>
                <a:spcPts val="0"/>
              </a:spcAft>
              <a:buClr>
                <a:srgbClr val="000000"/>
              </a:buClr>
              <a:buSzPct val="34100"/>
              <a:buFont typeface="Arial"/>
              <a:buNone/>
            </a:pPr>
            <a:r>
              <a:rPr lang="it" sz="2500">
                <a:solidFill>
                  <a:schemeClr val="dk1"/>
                </a:solidFill>
                <a:highlight>
                  <a:srgbClr val="FFFFFF"/>
                </a:highlight>
                <a:latin typeface="Georgia"/>
                <a:ea typeface="Georgia"/>
                <a:cs typeface="Georgia"/>
                <a:sym typeface="Georgia"/>
              </a:rPr>
              <a:t>La giurisprudenza è univoca nell’ascrivere la responsabilità ex art. 2048 C.C. ad un fatto </a:t>
            </a:r>
            <a:r>
              <a:rPr lang="it" sz="2500">
                <a:solidFill>
                  <a:schemeClr val="dk1"/>
                </a:solidFill>
                <a:highlight>
                  <a:srgbClr val="FFFFFF"/>
                </a:highlight>
                <a:latin typeface="Georgia"/>
                <a:ea typeface="Georgia"/>
                <a:cs typeface="Georgia"/>
                <a:sym typeface="Georgia"/>
              </a:rPr>
              <a:t>colposo </a:t>
            </a:r>
            <a:r>
              <a:rPr lang="it" sz="2500">
                <a:solidFill>
                  <a:schemeClr val="dk1"/>
                </a:solidFill>
                <a:highlight>
                  <a:srgbClr val="FFFFFF"/>
                </a:highlight>
                <a:latin typeface="Georgia"/>
                <a:ea typeface="Georgia"/>
                <a:cs typeface="Georgia"/>
                <a:sym typeface="Georgia"/>
              </a:rPr>
              <a:t>proprio del genitore, una violazione dei propri obblighi di educazione e controllo del minore.</a:t>
            </a:r>
            <a:endParaRPr sz="2500">
              <a:solidFill>
                <a:schemeClr val="dk1"/>
              </a:solidFill>
              <a:highlight>
                <a:srgbClr val="FFFFFF"/>
              </a:highlight>
              <a:latin typeface="Georgia"/>
              <a:ea typeface="Georgia"/>
              <a:cs typeface="Georgia"/>
              <a:sym typeface="Georgia"/>
            </a:endParaRPr>
          </a:p>
          <a:p>
            <a:pPr indent="0" lvl="0" marL="0" marR="0" rtl="0" algn="just">
              <a:lnSpc>
                <a:spcPct val="105000"/>
              </a:lnSpc>
              <a:spcBef>
                <a:spcPts val="1200"/>
              </a:spcBef>
              <a:spcAft>
                <a:spcPts val="0"/>
              </a:spcAft>
              <a:buClr>
                <a:srgbClr val="000000"/>
              </a:buClr>
              <a:buSzPct val="34100"/>
              <a:buFont typeface="Arial"/>
              <a:buNone/>
            </a:pPr>
            <a:r>
              <a:rPr lang="it" sz="2500">
                <a:solidFill>
                  <a:schemeClr val="dk1"/>
                </a:solidFill>
                <a:highlight>
                  <a:srgbClr val="FFFFFF"/>
                </a:highlight>
                <a:latin typeface="Georgia"/>
                <a:ea typeface="Georgia"/>
                <a:cs typeface="Georgia"/>
                <a:sym typeface="Georgia"/>
              </a:rPr>
              <a:t>Il genitore deve esercitare una vigilanza adeguata all’età e al contesto in cui agisce il minore, che non implica la necessità di una costante presenza accanto a questi, ma deve essere prontamente esercitata al fine di correggere comportamenti inadeguati.</a:t>
            </a:r>
            <a:endParaRPr sz="2500">
              <a:solidFill>
                <a:schemeClr val="dk1"/>
              </a:solidFill>
              <a:highlight>
                <a:srgbClr val="FFFFFF"/>
              </a:highlight>
              <a:latin typeface="Georgia"/>
              <a:ea typeface="Georgia"/>
              <a:cs typeface="Georgia"/>
              <a:sym typeface="Georgia"/>
            </a:endParaRPr>
          </a:p>
          <a:p>
            <a:pPr indent="0" lvl="0" marL="0" marR="0" rtl="0" algn="just">
              <a:lnSpc>
                <a:spcPct val="105000"/>
              </a:lnSpc>
              <a:spcBef>
                <a:spcPts val="1200"/>
              </a:spcBef>
              <a:spcAft>
                <a:spcPts val="0"/>
              </a:spcAft>
              <a:buClr>
                <a:srgbClr val="000000"/>
              </a:buClr>
              <a:buSzPct val="34100"/>
              <a:buFont typeface="Arial"/>
              <a:buNone/>
            </a:pPr>
            <a:r>
              <a:rPr lang="it" sz="2500">
                <a:solidFill>
                  <a:schemeClr val="dk1"/>
                </a:solidFill>
                <a:highlight>
                  <a:srgbClr val="FFFFFF"/>
                </a:highlight>
                <a:latin typeface="Georgia"/>
                <a:ea typeface="Georgia"/>
                <a:cs typeface="Georgia"/>
                <a:sym typeface="Georgia"/>
              </a:rPr>
              <a:t>Ma la vigilanza non è di per sè sufficiente: il genitore ha altresì il dovere di impartire ai figli l'educazione necessaria perchè siano correttamente impostati i rapporti con l’ambiente extrafamiliare (Cass., ord. n. 22541 del 10.09.2019). L’adempimento dei doveri di educazione e di formazione della personalità del minore è corretto quando ne consente un equilibrato sviluppo psicoemotivo, la capacità di dominare gli istinti, il rispetto degli altri e tutto ciò in cui si estrinseca la maturità personale (Cass. n. 18804 del 28.08.2009).</a:t>
            </a:r>
            <a:endParaRPr sz="2500">
              <a:solidFill>
                <a:schemeClr val="dk1"/>
              </a:solidFill>
              <a:highlight>
                <a:srgbClr val="FFFFFF"/>
              </a:highlight>
              <a:latin typeface="Georgia"/>
              <a:ea typeface="Georgia"/>
              <a:cs typeface="Georgia"/>
              <a:sym typeface="Georgia"/>
            </a:endParaRPr>
          </a:p>
          <a:p>
            <a:pPr indent="0" lvl="0" marL="0" marR="0" rtl="0" algn="just">
              <a:lnSpc>
                <a:spcPct val="105000"/>
              </a:lnSpc>
              <a:spcBef>
                <a:spcPts val="1200"/>
              </a:spcBef>
              <a:spcAft>
                <a:spcPts val="1200"/>
              </a:spcAft>
              <a:buClr>
                <a:srgbClr val="000000"/>
              </a:buClr>
              <a:buSzPct val="34100"/>
              <a:buFont typeface="Arial"/>
              <a:buNone/>
            </a:pPr>
            <a:r>
              <a:rPr lang="it" sz="2500">
                <a:solidFill>
                  <a:schemeClr val="dk1"/>
                </a:solidFill>
                <a:highlight>
                  <a:srgbClr val="FFFFFF"/>
                </a:highlight>
                <a:latin typeface="Georgia"/>
                <a:ea typeface="Georgia"/>
                <a:cs typeface="Georgia"/>
                <a:sym typeface="Georgia"/>
              </a:rPr>
              <a:t>Tanto maggiore è l’età del minore, tanto meno rilevante sarà l’obbligo di vigilanza, sostituito in misura maggiore dalla necessità di avere impartito una corretta educazione, che renda l’autonomia del minore esplicabile senza pericoli per sè stesso o i terzi. I doveri educativi si svolgono nell’arco di tutta la vita del minore e l’esito negativo, rivelato dall’illecito commesso, è solo il momento finale di un percorso che non è stato intrapreso e portato avanti correttamente.</a:t>
            </a:r>
            <a:endParaRPr sz="1207">
              <a:solidFill>
                <a:schemeClr val="dk1"/>
              </a:solidFill>
              <a:highlight>
                <a:srgbClr val="FFFFFF"/>
              </a:highlight>
              <a:latin typeface="Georgia"/>
              <a:ea typeface="Georgia"/>
              <a:cs typeface="Georgia"/>
              <a:sym typeface="Georgi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3" name="Shape 193"/>
        <p:cNvGrpSpPr/>
        <p:nvPr/>
      </p:nvGrpSpPr>
      <p:grpSpPr>
        <a:xfrm>
          <a:off x="0" y="0"/>
          <a:ext cx="0" cy="0"/>
          <a:chOff x="0" y="0"/>
          <a:chExt cx="0" cy="0"/>
        </a:xfrm>
      </p:grpSpPr>
      <p:sp>
        <p:nvSpPr>
          <p:cNvPr id="194" name="Google Shape;194;p23"/>
          <p:cNvSpPr txBox="1"/>
          <p:nvPr>
            <p:ph type="title"/>
          </p:nvPr>
        </p:nvSpPr>
        <p:spPr>
          <a:xfrm>
            <a:off x="1297500" y="393750"/>
            <a:ext cx="7038900" cy="6129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Dovere di vigilare e di educare si compenetrano</a:t>
            </a:r>
            <a:endParaRPr b="1">
              <a:solidFill>
                <a:schemeClr val="dk1"/>
              </a:solidFill>
              <a:latin typeface="Georgia"/>
              <a:ea typeface="Georgia"/>
              <a:cs typeface="Georgia"/>
              <a:sym typeface="Georgia"/>
            </a:endParaRPr>
          </a:p>
        </p:txBody>
      </p:sp>
      <p:sp>
        <p:nvSpPr>
          <p:cNvPr id="195" name="Google Shape;195;p23"/>
          <p:cNvSpPr txBox="1"/>
          <p:nvPr>
            <p:ph idx="1" type="body"/>
          </p:nvPr>
        </p:nvSpPr>
        <p:spPr>
          <a:xfrm>
            <a:off x="1297500" y="1110100"/>
            <a:ext cx="7038900" cy="3485700"/>
          </a:xfrm>
          <a:prstGeom prst="rect">
            <a:avLst/>
          </a:prstGeom>
        </p:spPr>
        <p:txBody>
          <a:bodyPr anchorCtr="0" anchor="t" bIns="91425" lIns="91425" spcFirstLastPara="1" rIns="91425" wrap="square" tIns="91425">
            <a:noAutofit/>
          </a:bodyPr>
          <a:lstStyle/>
          <a:p>
            <a:pPr indent="0" lvl="0" marL="0" rtl="0" algn="just">
              <a:lnSpc>
                <a:spcPct val="105000"/>
              </a:lnSpc>
              <a:spcBef>
                <a:spcPts val="1200"/>
              </a:spcBef>
              <a:spcAft>
                <a:spcPts val="0"/>
              </a:spcAft>
              <a:buSzPts val="852"/>
              <a:buNone/>
            </a:pPr>
            <a:r>
              <a:rPr lang="it" sz="1207">
                <a:solidFill>
                  <a:schemeClr val="dk1"/>
                </a:solidFill>
                <a:highlight>
                  <a:srgbClr val="FFFFFF"/>
                </a:highlight>
                <a:latin typeface="Georgia"/>
                <a:ea typeface="Georgia"/>
                <a:cs typeface="Georgia"/>
                <a:sym typeface="Georgia"/>
              </a:rPr>
              <a:t>La crescente difficoltà di esercitare un effettivo controllo sui minori, in un contesto sociale di sempre maggiore libertà ed autonomia, non esime i genitori da responsabilità, proprio perchè vigilanza non significa sorveglianza e nel suo agire autonomamente nel mondo, il minore deve essere guidato dall’educazione impartita:</a:t>
            </a:r>
            <a:endParaRPr sz="1207">
              <a:solidFill>
                <a:schemeClr val="dk1"/>
              </a:solidFill>
              <a:highlight>
                <a:srgbClr val="FFFFFF"/>
              </a:highlight>
              <a:latin typeface="Georgia"/>
              <a:ea typeface="Georgia"/>
              <a:cs typeface="Georgia"/>
              <a:sym typeface="Georgia"/>
            </a:endParaRPr>
          </a:p>
          <a:p>
            <a:pPr indent="0" lvl="0" marL="0" rtl="0" algn="just">
              <a:lnSpc>
                <a:spcPct val="105000"/>
              </a:lnSpc>
              <a:spcBef>
                <a:spcPts val="1200"/>
              </a:spcBef>
              <a:spcAft>
                <a:spcPts val="0"/>
              </a:spcAft>
              <a:buSzPts val="852"/>
              <a:buNone/>
            </a:pPr>
            <a:r>
              <a:rPr i="1" lang="it" sz="1207">
                <a:solidFill>
                  <a:schemeClr val="dk1"/>
                </a:solidFill>
                <a:highlight>
                  <a:srgbClr val="FFFFFF"/>
                </a:highlight>
                <a:latin typeface="Georgia"/>
                <a:ea typeface="Georgia"/>
                <a:cs typeface="Georgia"/>
                <a:sym typeface="Georgia"/>
              </a:rPr>
              <a:t>La precoce emancipazione dei minori frutto del costume sociale non esclude né attenua la responsabilità che l'articolo 2048 c.c., pone a carico dei genitori, i quali, proprio in ragione di tale precoce emancipazione, hanno l'onere di impartire ai figli l'educazione necessaria per non recare danni a terzi nella loro vita di relazione, dovendo rispondere delle carenze educative a cui l'illecito commesso dal figlio sia riconducibile </a:t>
            </a:r>
            <a:r>
              <a:rPr lang="it" sz="1207">
                <a:solidFill>
                  <a:schemeClr val="dk1"/>
                </a:solidFill>
                <a:highlight>
                  <a:srgbClr val="FFFFFF"/>
                </a:highlight>
                <a:latin typeface="Georgia"/>
                <a:ea typeface="Georgia"/>
                <a:cs typeface="Georgia"/>
                <a:sym typeface="Georgia"/>
              </a:rPr>
              <a:t>(Cass. n. 3964/2014).</a:t>
            </a:r>
            <a:r>
              <a:rPr i="1" lang="it" sz="1207">
                <a:solidFill>
                  <a:schemeClr val="dk1"/>
                </a:solidFill>
                <a:highlight>
                  <a:srgbClr val="FFFFFF"/>
                </a:highlight>
                <a:latin typeface="Georgia"/>
                <a:ea typeface="Georgia"/>
                <a:cs typeface="Georgia"/>
                <a:sym typeface="Georgia"/>
              </a:rPr>
              <a:t> </a:t>
            </a:r>
            <a:endParaRPr i="1" sz="1207">
              <a:solidFill>
                <a:schemeClr val="dk1"/>
              </a:solidFill>
              <a:highlight>
                <a:srgbClr val="FFFFFF"/>
              </a:highlight>
              <a:latin typeface="Georgia"/>
              <a:ea typeface="Georgia"/>
              <a:cs typeface="Georgia"/>
              <a:sym typeface="Georgia"/>
            </a:endParaRPr>
          </a:p>
          <a:p>
            <a:pPr indent="0" lvl="0" marL="0" marR="0" rtl="0" algn="just">
              <a:lnSpc>
                <a:spcPct val="105000"/>
              </a:lnSpc>
              <a:spcBef>
                <a:spcPts val="1200"/>
              </a:spcBef>
              <a:spcAft>
                <a:spcPts val="0"/>
              </a:spcAft>
              <a:buSzPts val="852"/>
              <a:buNone/>
            </a:pPr>
            <a:r>
              <a:rPr i="1" lang="it" sz="1207">
                <a:solidFill>
                  <a:schemeClr val="dk1"/>
                </a:solidFill>
                <a:highlight>
                  <a:srgbClr val="FFFFFF"/>
                </a:highlight>
                <a:latin typeface="Georgia"/>
                <a:ea typeface="Georgia"/>
                <a:cs typeface="Georgia"/>
                <a:sym typeface="Georgia"/>
              </a:rPr>
              <a:t>E’ del tutto irrilevante che il fatto illecito si sia svolto lontano da casa, giacchè l'obbligo di vigilanza per i genitori del minore capace non si pone come autonomo rispetto all'obbligo di educazione, ma va correlato a quest'ultimo, nel senso che i genitori devono vigilare che l'educazione impartita sia consona ed idonea al carattere ed alle attitudini del minore e che quest'ultimo ne abbia "tratto profitto", ponendola in atto, in modo da avviarsi a vivere autonomamente, ma correttamente</a:t>
            </a:r>
            <a:r>
              <a:rPr lang="it" sz="1207">
                <a:solidFill>
                  <a:schemeClr val="dk1"/>
                </a:solidFill>
                <a:highlight>
                  <a:srgbClr val="FFFFFF"/>
                </a:highlight>
                <a:latin typeface="Georgia"/>
                <a:ea typeface="Georgia"/>
                <a:cs typeface="Georgia"/>
                <a:sym typeface="Georgia"/>
              </a:rPr>
              <a:t> (Cass. 22/04/2009, n. 9556).</a:t>
            </a:r>
            <a:endParaRPr sz="1207">
              <a:solidFill>
                <a:schemeClr val="dk1"/>
              </a:solidFill>
              <a:highlight>
                <a:srgbClr val="FFFFFF"/>
              </a:highlight>
              <a:latin typeface="Georgia"/>
              <a:ea typeface="Georgia"/>
              <a:cs typeface="Georgia"/>
              <a:sym typeface="Georgia"/>
            </a:endParaRPr>
          </a:p>
          <a:p>
            <a:pPr indent="0" lvl="0" marL="0" marR="0" rtl="0" algn="just">
              <a:lnSpc>
                <a:spcPct val="105000"/>
              </a:lnSpc>
              <a:spcBef>
                <a:spcPts val="1200"/>
              </a:spcBef>
              <a:spcAft>
                <a:spcPts val="1200"/>
              </a:spcAft>
              <a:buSzPts val="852"/>
              <a:buNone/>
            </a:pPr>
            <a:r>
              <a:t/>
            </a:r>
            <a:endParaRPr sz="1107">
              <a:solidFill>
                <a:schemeClr val="dk1"/>
              </a:solidFill>
              <a:highlight>
                <a:srgbClr val="FFFFFF"/>
              </a:highlight>
              <a:latin typeface="Georgia"/>
              <a:ea typeface="Georgia"/>
              <a:cs typeface="Georgia"/>
              <a:sym typeface="Georgi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99" name="Shape 199"/>
        <p:cNvGrpSpPr/>
        <p:nvPr/>
      </p:nvGrpSpPr>
      <p:grpSpPr>
        <a:xfrm>
          <a:off x="0" y="0"/>
          <a:ext cx="0" cy="0"/>
          <a:chOff x="0" y="0"/>
          <a:chExt cx="0" cy="0"/>
        </a:xfrm>
      </p:grpSpPr>
      <p:sp>
        <p:nvSpPr>
          <p:cNvPr id="200" name="Google Shape;200;p24"/>
          <p:cNvSpPr txBox="1"/>
          <p:nvPr>
            <p:ph type="title"/>
          </p:nvPr>
        </p:nvSpPr>
        <p:spPr>
          <a:xfrm>
            <a:off x="1297500" y="393750"/>
            <a:ext cx="7038900" cy="612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chemeClr val="dk1"/>
                </a:solidFill>
                <a:latin typeface="Georgia"/>
                <a:ea typeface="Georgia"/>
                <a:cs typeface="Georgia"/>
                <a:sym typeface="Georgia"/>
              </a:rPr>
              <a:t>Presunzione di colpa</a:t>
            </a:r>
            <a:endParaRPr b="1">
              <a:solidFill>
                <a:schemeClr val="dk1"/>
              </a:solidFill>
              <a:latin typeface="Georgia"/>
              <a:ea typeface="Georgia"/>
              <a:cs typeface="Georgia"/>
              <a:sym typeface="Georgia"/>
            </a:endParaRPr>
          </a:p>
        </p:txBody>
      </p:sp>
      <p:sp>
        <p:nvSpPr>
          <p:cNvPr id="201" name="Google Shape;201;p24"/>
          <p:cNvSpPr txBox="1"/>
          <p:nvPr>
            <p:ph idx="1" type="body"/>
          </p:nvPr>
        </p:nvSpPr>
        <p:spPr>
          <a:xfrm>
            <a:off x="1297500" y="1184125"/>
            <a:ext cx="7038900" cy="36189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SzPts val="1018"/>
              <a:buNone/>
            </a:pPr>
            <a:r>
              <a:rPr b="1" lang="it" sz="1302">
                <a:solidFill>
                  <a:schemeClr val="dk1"/>
                </a:solidFill>
                <a:latin typeface="Georgia"/>
                <a:ea typeface="Georgia"/>
                <a:cs typeface="Georgia"/>
                <a:sym typeface="Georgia"/>
              </a:rPr>
              <a:t>Art. 2048, comma 3, C.C.</a:t>
            </a:r>
            <a:r>
              <a:rPr lang="it" sz="1302">
                <a:solidFill>
                  <a:schemeClr val="dk1"/>
                </a:solidFill>
                <a:latin typeface="Georgia"/>
                <a:ea typeface="Georgia"/>
                <a:cs typeface="Georgia"/>
                <a:sym typeface="Georgia"/>
              </a:rPr>
              <a:t>: la responsabilità è presunta, salva la prova liberatoria di non aver potuto impedire il fatto. Duplice presunzione di un difetto di vigilanza e di educazione, fondata su una condotta anteriore al verificarsi del fatto.</a:t>
            </a:r>
            <a:endParaRPr sz="1302">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302">
                <a:solidFill>
                  <a:schemeClr val="dk1"/>
                </a:solidFill>
                <a:latin typeface="Georgia"/>
                <a:ea typeface="Georgia"/>
                <a:cs typeface="Georgia"/>
                <a:sym typeface="Georgia"/>
              </a:rPr>
              <a:t>Si tratta di un </a:t>
            </a:r>
            <a:r>
              <a:rPr b="1" lang="it" sz="1302">
                <a:solidFill>
                  <a:schemeClr val="dk1"/>
                </a:solidFill>
                <a:latin typeface="Georgia"/>
                <a:ea typeface="Georgia"/>
                <a:cs typeface="Georgia"/>
                <a:sym typeface="Georgia"/>
              </a:rPr>
              <a:t>fatto colposo omissivo</a:t>
            </a:r>
            <a:r>
              <a:rPr lang="it" sz="1302">
                <a:solidFill>
                  <a:schemeClr val="dk1"/>
                </a:solidFill>
                <a:latin typeface="Georgia"/>
                <a:ea typeface="Georgia"/>
                <a:cs typeface="Georgia"/>
                <a:sym typeface="Georgia"/>
              </a:rPr>
              <a:t>, ma l</a:t>
            </a:r>
            <a:r>
              <a:rPr lang="it" sz="1302">
                <a:solidFill>
                  <a:schemeClr val="dk1"/>
                </a:solidFill>
                <a:latin typeface="Georgia"/>
                <a:ea typeface="Georgia"/>
                <a:cs typeface="Georgia"/>
                <a:sym typeface="Georgia"/>
              </a:rPr>
              <a:t>a prova </a:t>
            </a:r>
            <a:r>
              <a:rPr lang="it" sz="1302">
                <a:solidFill>
                  <a:schemeClr val="dk1"/>
                </a:solidFill>
                <a:latin typeface="Georgia"/>
                <a:ea typeface="Georgia"/>
                <a:cs typeface="Georgia"/>
                <a:sym typeface="Georgia"/>
              </a:rPr>
              <a:t>deve essere fornita </a:t>
            </a:r>
            <a:r>
              <a:rPr b="1" lang="it" sz="1302">
                <a:solidFill>
                  <a:schemeClr val="dk1"/>
                </a:solidFill>
                <a:latin typeface="Georgia"/>
                <a:ea typeface="Georgia"/>
                <a:cs typeface="Georgia"/>
                <a:sym typeface="Georgia"/>
              </a:rPr>
              <a:t>in positivo</a:t>
            </a:r>
            <a:r>
              <a:rPr lang="it" sz="1302">
                <a:solidFill>
                  <a:schemeClr val="dk1"/>
                </a:solidFill>
                <a:latin typeface="Georgia"/>
                <a:ea typeface="Georgia"/>
                <a:cs typeface="Georgia"/>
                <a:sym typeface="Georgia"/>
              </a:rPr>
              <a:t> attraverso la dimostrazione di aver impartito al figlio una buona educazione e di aver esercitato sullo stesso una vigilanza adeguata, elementi da contestualizzare rispetto a condizioni sociali, familiari, età, carattere ed indole del minore. </a:t>
            </a:r>
            <a:endParaRPr sz="1302">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1018"/>
              <a:buNone/>
            </a:pPr>
            <a:r>
              <a:rPr i="1" lang="it" sz="1302">
                <a:solidFill>
                  <a:schemeClr val="dk1"/>
                </a:solidFill>
                <a:latin typeface="Georgia"/>
                <a:ea typeface="Georgia"/>
                <a:cs typeface="Georgia"/>
                <a:sym typeface="Georgia"/>
              </a:rPr>
              <a:t>Le modalità del fatto illecito possono essere utilizzate solo come presunzione di inadeguatezza di educazione e vigilanza, ma non anche per provare l'assolvimento dei detti obblighi genitoriali </a:t>
            </a:r>
            <a:r>
              <a:rPr lang="it" sz="1302">
                <a:solidFill>
                  <a:schemeClr val="dk1"/>
                </a:solidFill>
                <a:latin typeface="Georgia"/>
                <a:ea typeface="Georgia"/>
                <a:cs typeface="Georgia"/>
                <a:sym typeface="Georgia"/>
              </a:rPr>
              <a:t>(Cass. n. 24475/2014; n. 20322/2005).</a:t>
            </a:r>
            <a:endParaRPr sz="1302">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1018"/>
              <a:buNone/>
            </a:pPr>
            <a:r>
              <a:rPr i="1" lang="it" sz="1302">
                <a:solidFill>
                  <a:schemeClr val="dk1"/>
                </a:solidFill>
                <a:latin typeface="Georgia"/>
                <a:ea typeface="Georgia"/>
                <a:cs typeface="Georgia"/>
                <a:sym typeface="Georgia"/>
              </a:rPr>
              <a:t>Probatio diabolica</a:t>
            </a:r>
            <a:r>
              <a:rPr lang="it" sz="1302">
                <a:solidFill>
                  <a:schemeClr val="dk1"/>
                </a:solidFill>
                <a:latin typeface="Georgia"/>
                <a:ea typeface="Georgia"/>
                <a:cs typeface="Georgia"/>
                <a:sym typeface="Georgia"/>
              </a:rPr>
              <a:t>: </a:t>
            </a:r>
            <a:r>
              <a:rPr lang="it" sz="1302">
                <a:solidFill>
                  <a:schemeClr val="dk1"/>
                </a:solidFill>
                <a:latin typeface="Georgia"/>
                <a:ea typeface="Georgia"/>
                <a:cs typeface="Georgia"/>
                <a:sym typeface="Georgia"/>
              </a:rPr>
              <a:t>la carenza o l'inadeguatezza dell'educazione e della vigilanza parentali possono ricavarsi anche dalla gravità e dalle modalità del fatto illecito commesso dal figlio in seno alle sue relazioni, anche d'ordine sportivo o ricreativo, con i terzi (Cass. n. 26200/2011).</a:t>
            </a:r>
            <a:endParaRPr sz="1302">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302">
                <a:solidFill>
                  <a:schemeClr val="dk1"/>
                </a:solidFill>
                <a:latin typeface="Georgia"/>
                <a:ea typeface="Georgia"/>
                <a:cs typeface="Georgia"/>
                <a:sym typeface="Georgia"/>
              </a:rPr>
              <a:t>C.d. </a:t>
            </a:r>
            <a:r>
              <a:rPr i="1" lang="it" sz="1302">
                <a:solidFill>
                  <a:schemeClr val="dk1"/>
                </a:solidFill>
                <a:latin typeface="Georgia"/>
                <a:ea typeface="Georgia"/>
                <a:cs typeface="Georgia"/>
                <a:sym typeface="Georgia"/>
              </a:rPr>
              <a:t>Culpa in re ipsa</a:t>
            </a:r>
            <a:r>
              <a:rPr lang="it" sz="1302">
                <a:solidFill>
                  <a:schemeClr val="dk1"/>
                </a:solidFill>
                <a:latin typeface="Georgia"/>
                <a:ea typeface="Georgia"/>
                <a:cs typeface="Georgia"/>
                <a:sym typeface="Georgia"/>
              </a:rPr>
              <a:t>, sfuma la distinzione tra responsabilità presunta e responsabilità oggettiva.</a:t>
            </a:r>
            <a:endParaRPr sz="1302">
              <a:solidFill>
                <a:schemeClr val="dk1"/>
              </a:solidFill>
              <a:latin typeface="Georgia"/>
              <a:ea typeface="Georgia"/>
              <a:cs typeface="Georgia"/>
              <a:sym typeface="Georgia"/>
            </a:endParaRPr>
          </a:p>
          <a:p>
            <a:pPr indent="0" lvl="0" marL="0" rtl="0" algn="just">
              <a:lnSpc>
                <a:spcPct val="95000"/>
              </a:lnSpc>
              <a:spcBef>
                <a:spcPts val="1200"/>
              </a:spcBef>
              <a:spcAft>
                <a:spcPts val="1200"/>
              </a:spcAft>
              <a:buSzPts val="1018"/>
              <a:buNone/>
            </a:pPr>
            <a:r>
              <a:t/>
            </a:r>
            <a:endParaRPr sz="1202">
              <a:solidFill>
                <a:schemeClr val="dk1"/>
              </a:solidFill>
              <a:latin typeface="Georgia"/>
              <a:ea typeface="Georgia"/>
              <a:cs typeface="Georgia"/>
              <a:sym typeface="Georgi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05" name="Shape 205"/>
        <p:cNvGrpSpPr/>
        <p:nvPr/>
      </p:nvGrpSpPr>
      <p:grpSpPr>
        <a:xfrm>
          <a:off x="0" y="0"/>
          <a:ext cx="0" cy="0"/>
          <a:chOff x="0" y="0"/>
          <a:chExt cx="0" cy="0"/>
        </a:xfrm>
      </p:grpSpPr>
      <p:sp>
        <p:nvSpPr>
          <p:cNvPr id="206" name="Google Shape;206;p25"/>
          <p:cNvSpPr txBox="1"/>
          <p:nvPr>
            <p:ph type="title"/>
          </p:nvPr>
        </p:nvSpPr>
        <p:spPr>
          <a:xfrm>
            <a:off x="1297500" y="393750"/>
            <a:ext cx="7038900" cy="516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it" sz="2300">
                <a:solidFill>
                  <a:schemeClr val="dk1"/>
                </a:solidFill>
                <a:latin typeface="Georgia"/>
                <a:ea typeface="Georgia"/>
                <a:cs typeface="Georgia"/>
                <a:sym typeface="Georgia"/>
              </a:rPr>
              <a:t>Casistica: responsabilità desunta dal </a:t>
            </a:r>
            <a:r>
              <a:rPr b="1" lang="it" sz="2300">
                <a:solidFill>
                  <a:schemeClr val="dk1"/>
                </a:solidFill>
                <a:latin typeface="Georgia"/>
                <a:ea typeface="Georgia"/>
                <a:cs typeface="Georgia"/>
                <a:sym typeface="Georgia"/>
              </a:rPr>
              <a:t>danno</a:t>
            </a:r>
            <a:endParaRPr b="1" sz="2300">
              <a:solidFill>
                <a:schemeClr val="dk1"/>
              </a:solidFill>
              <a:latin typeface="Georgia"/>
              <a:ea typeface="Georgia"/>
              <a:cs typeface="Georgia"/>
              <a:sym typeface="Georgia"/>
            </a:endParaRPr>
          </a:p>
        </p:txBody>
      </p:sp>
      <p:sp>
        <p:nvSpPr>
          <p:cNvPr id="207" name="Google Shape;207;p25"/>
          <p:cNvSpPr txBox="1"/>
          <p:nvPr>
            <p:ph idx="1" type="body"/>
          </p:nvPr>
        </p:nvSpPr>
        <p:spPr>
          <a:xfrm>
            <a:off x="1297500" y="1102700"/>
            <a:ext cx="7038900" cy="3767100"/>
          </a:xfrm>
          <a:prstGeom prst="rect">
            <a:avLst/>
          </a:prstGeom>
        </p:spPr>
        <p:txBody>
          <a:bodyPr anchorCtr="0" anchor="t" bIns="91425" lIns="91425" spcFirstLastPara="1" rIns="91425" wrap="square" tIns="91425">
            <a:noAutofit/>
          </a:bodyPr>
          <a:lstStyle/>
          <a:p>
            <a:pPr indent="0" lvl="0" marL="0" marR="0" rtl="0" algn="just">
              <a:lnSpc>
                <a:spcPct val="105000"/>
              </a:lnSpc>
              <a:spcBef>
                <a:spcPts val="500"/>
              </a:spcBef>
              <a:spcAft>
                <a:spcPts val="0"/>
              </a:spcAft>
              <a:buSzPts val="1018"/>
              <a:buNone/>
            </a:pPr>
            <a:r>
              <a:rPr b="1" lang="it" sz="1310">
                <a:solidFill>
                  <a:srgbClr val="000000"/>
                </a:solidFill>
                <a:latin typeface="Georgia"/>
                <a:ea typeface="Georgia"/>
                <a:cs typeface="Georgia"/>
                <a:sym typeface="Georgia"/>
              </a:rPr>
              <a:t>App. Bari, n. 1754/2020:</a:t>
            </a:r>
            <a:r>
              <a:rPr lang="it" sz="1310">
                <a:solidFill>
                  <a:srgbClr val="000000"/>
                </a:solidFill>
                <a:latin typeface="Georgia"/>
                <a:ea typeface="Georgia"/>
                <a:cs typeface="Georgia"/>
                <a:sym typeface="Georgia"/>
              </a:rPr>
              <a:t> è indubbio che </a:t>
            </a:r>
            <a:r>
              <a:rPr b="1" lang="it" sz="1310">
                <a:solidFill>
                  <a:srgbClr val="000000"/>
                </a:solidFill>
                <a:latin typeface="Georgia"/>
                <a:ea typeface="Georgia"/>
                <a:cs typeface="Georgia"/>
                <a:sym typeface="Georgia"/>
              </a:rPr>
              <a:t>la gravità del fatto commesso</a:t>
            </a:r>
            <a:r>
              <a:rPr lang="it" sz="1310">
                <a:solidFill>
                  <a:srgbClr val="000000"/>
                </a:solidFill>
                <a:latin typeface="Georgia"/>
                <a:ea typeface="Georgia"/>
                <a:cs typeface="Georgia"/>
                <a:sym typeface="Georgia"/>
              </a:rPr>
              <a:t> (violenta ginocchiata all'altezza degli organi genitali che ha provocato nella vittima lesioni permanenti) </a:t>
            </a:r>
            <a:r>
              <a:rPr b="1" lang="it" sz="1310">
                <a:solidFill>
                  <a:srgbClr val="000000"/>
                </a:solidFill>
                <a:latin typeface="Georgia"/>
                <a:ea typeface="Georgia"/>
                <a:cs typeface="Georgia"/>
                <a:sym typeface="Georgia"/>
              </a:rPr>
              <a:t>e le sue modalità di esecuzione</a:t>
            </a:r>
            <a:r>
              <a:rPr lang="it" sz="1310">
                <a:solidFill>
                  <a:srgbClr val="000000"/>
                </a:solidFill>
                <a:latin typeface="Georgia"/>
                <a:ea typeface="Georgia"/>
                <a:cs typeface="Georgia"/>
                <a:sym typeface="Georgia"/>
              </a:rPr>
              <a:t> (in modo improvviso senza alcuna giustificazione apparente), ad opera di un ragazzo più grande di età rispetto alla vittima, </a:t>
            </a:r>
            <a:r>
              <a:rPr b="1" lang="it" sz="1310">
                <a:solidFill>
                  <a:srgbClr val="000000"/>
                </a:solidFill>
                <a:latin typeface="Georgia"/>
                <a:ea typeface="Georgia"/>
                <a:cs typeface="Georgia"/>
                <a:sym typeface="Georgia"/>
              </a:rPr>
              <a:t>siano significativi dell'inadeguatezza dell'educazione fornita dalla madre</a:t>
            </a:r>
            <a:r>
              <a:rPr lang="it" sz="1310">
                <a:solidFill>
                  <a:srgbClr val="000000"/>
                </a:solidFill>
                <a:latin typeface="Georgia"/>
                <a:ea typeface="Georgia"/>
                <a:cs typeface="Georgia"/>
                <a:sym typeface="Georgia"/>
              </a:rPr>
              <a:t> rispetto al carattere ed alle attitudini del minore e del fatto che quest'ultimo ne abbia "tratto profitto", ponendola in atto, in modo da avviarsi a vivere correttamente nei rapporti con i propri coetanei.</a:t>
            </a:r>
            <a:endParaRPr sz="1310">
              <a:solidFill>
                <a:srgbClr val="000000"/>
              </a:solidFill>
              <a:latin typeface="Georgia"/>
              <a:ea typeface="Georgia"/>
              <a:cs typeface="Georgia"/>
              <a:sym typeface="Georgia"/>
            </a:endParaRPr>
          </a:p>
          <a:p>
            <a:pPr indent="0" lvl="0" marL="0" rtl="0" algn="just">
              <a:lnSpc>
                <a:spcPct val="90000"/>
              </a:lnSpc>
              <a:spcBef>
                <a:spcPts val="1200"/>
              </a:spcBef>
              <a:spcAft>
                <a:spcPts val="0"/>
              </a:spcAft>
              <a:buNone/>
            </a:pPr>
            <a:r>
              <a:rPr b="1" lang="it" sz="1350">
                <a:solidFill>
                  <a:srgbClr val="333333"/>
                </a:solidFill>
                <a:highlight>
                  <a:srgbClr val="FFFFFF"/>
                </a:highlight>
                <a:latin typeface="Georgia"/>
                <a:ea typeface="Georgia"/>
                <a:cs typeface="Georgia"/>
                <a:sym typeface="Georgia"/>
              </a:rPr>
              <a:t>Trib. Sulmona n. 103 del 9.04.2018:</a:t>
            </a:r>
            <a:r>
              <a:rPr lang="it" sz="1350">
                <a:solidFill>
                  <a:srgbClr val="333333"/>
                </a:solidFill>
                <a:highlight>
                  <a:srgbClr val="FFFFFF"/>
                </a:highlight>
                <a:latin typeface="Georgia"/>
                <a:ea typeface="Georgia"/>
                <a:cs typeface="Georgia"/>
                <a:sym typeface="Georgia"/>
              </a:rPr>
              <a:t> Grava in capo al genitore l'onere di provare e di dimostrare il corretto assolvimento dei propri obblighi educativi e di controllo sul figlio, solo in tal modo potendosi esonerare dalla condanna risarcitoria. Nella specie </a:t>
            </a:r>
            <a:r>
              <a:rPr b="1" lang="it" sz="1350">
                <a:solidFill>
                  <a:srgbClr val="333333"/>
                </a:solidFill>
                <a:highlight>
                  <a:srgbClr val="FFFFFF"/>
                </a:highlight>
                <a:latin typeface="Georgia"/>
                <a:ea typeface="Georgia"/>
                <a:cs typeface="Georgia"/>
                <a:sym typeface="Georgia"/>
              </a:rPr>
              <a:t>i fatti</a:t>
            </a:r>
            <a:r>
              <a:rPr lang="it" sz="1350">
                <a:solidFill>
                  <a:srgbClr val="333333"/>
                </a:solidFill>
                <a:highlight>
                  <a:srgbClr val="FFFFFF"/>
                </a:highlight>
                <a:latin typeface="Georgia"/>
                <a:ea typeface="Georgia"/>
                <a:cs typeface="Georgia"/>
                <a:sym typeface="Georgia"/>
              </a:rPr>
              <a:t> - quello della </a:t>
            </a:r>
            <a:r>
              <a:rPr i="1" lang="it" sz="1350">
                <a:solidFill>
                  <a:srgbClr val="333333"/>
                </a:solidFill>
                <a:highlight>
                  <a:srgbClr val="FFFFFF"/>
                </a:highlight>
                <a:latin typeface="Georgia"/>
                <a:ea typeface="Georgia"/>
                <a:cs typeface="Georgia"/>
                <a:sym typeface="Georgia"/>
              </a:rPr>
              <a:t>pubblicazione su facebook, ma anche le singole cessioni, non autorizzate da V., dell'immagine a nudo di una coetanea </a:t>
            </a:r>
            <a:r>
              <a:rPr lang="it" sz="1350">
                <a:solidFill>
                  <a:srgbClr val="333333"/>
                </a:solidFill>
                <a:highlight>
                  <a:srgbClr val="FFFFFF"/>
                </a:highlight>
                <a:latin typeface="Georgia"/>
                <a:ea typeface="Georgia"/>
                <a:cs typeface="Georgia"/>
                <a:sym typeface="Georgia"/>
              </a:rPr>
              <a:t>- </a:t>
            </a:r>
            <a:r>
              <a:rPr b="1" lang="it" sz="1350">
                <a:solidFill>
                  <a:srgbClr val="333333"/>
                </a:solidFill>
                <a:highlight>
                  <a:srgbClr val="FFFFFF"/>
                </a:highlight>
                <a:latin typeface="Georgia"/>
                <a:ea typeface="Georgia"/>
                <a:cs typeface="Georgia"/>
                <a:sym typeface="Georgia"/>
              </a:rPr>
              <a:t>esprimono, di per sé, una carenza educativa degli allora minorenni</a:t>
            </a:r>
            <a:r>
              <a:rPr lang="it" sz="1350">
                <a:solidFill>
                  <a:srgbClr val="333333"/>
                </a:solidFill>
                <a:highlight>
                  <a:srgbClr val="FFFFFF"/>
                </a:highlight>
                <a:latin typeface="Georgia"/>
                <a:ea typeface="Georgia"/>
                <a:cs typeface="Georgia"/>
                <a:sym typeface="Georgia"/>
              </a:rPr>
              <a:t>, dimostratisi in tal modo privi del necessario senso critico, di una congrua capacità di discernimento e di orientamento consapevole delle proprie scelte nel rispetto e nella tutela altrui.</a:t>
            </a:r>
            <a:endParaRPr b="1" sz="1310">
              <a:solidFill>
                <a:srgbClr val="000000"/>
              </a:solidFill>
              <a:latin typeface="Georgia"/>
              <a:ea typeface="Georgia"/>
              <a:cs typeface="Georgia"/>
              <a:sym typeface="Georgia"/>
            </a:endParaRPr>
          </a:p>
          <a:p>
            <a:pPr indent="0" lvl="0" marL="0" marR="0" rtl="0" algn="just">
              <a:lnSpc>
                <a:spcPct val="105000"/>
              </a:lnSpc>
              <a:spcBef>
                <a:spcPts val="800"/>
              </a:spcBef>
              <a:spcAft>
                <a:spcPts val="0"/>
              </a:spcAft>
              <a:buSzPts val="1018"/>
              <a:buNone/>
            </a:pPr>
            <a:r>
              <a:t/>
            </a:r>
            <a:endParaRPr sz="1310">
              <a:solidFill>
                <a:srgbClr val="000000"/>
              </a:solidFill>
              <a:latin typeface="Georgia"/>
              <a:ea typeface="Georgia"/>
              <a:cs typeface="Georgia"/>
              <a:sym typeface="Georgia"/>
            </a:endParaRPr>
          </a:p>
          <a:p>
            <a:pPr indent="0" lvl="0" marL="0" rtl="0" algn="l">
              <a:lnSpc>
                <a:spcPct val="105000"/>
              </a:lnSpc>
              <a:spcBef>
                <a:spcPts val="500"/>
              </a:spcBef>
              <a:spcAft>
                <a:spcPts val="1200"/>
              </a:spcAft>
              <a:buSzPts val="1018"/>
              <a:buNone/>
            </a:pPr>
            <a:r>
              <a:t/>
            </a:r>
            <a:endParaRPr sz="1202">
              <a:solidFill>
                <a:schemeClr val="dk1"/>
              </a:solidFill>
              <a:latin typeface="Georgia"/>
              <a:ea typeface="Georgia"/>
              <a:cs typeface="Georgia"/>
              <a:sym typeface="Georgi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1" name="Shape 211"/>
        <p:cNvGrpSpPr/>
        <p:nvPr/>
      </p:nvGrpSpPr>
      <p:grpSpPr>
        <a:xfrm>
          <a:off x="0" y="0"/>
          <a:ext cx="0" cy="0"/>
          <a:chOff x="0" y="0"/>
          <a:chExt cx="0" cy="0"/>
        </a:xfrm>
      </p:grpSpPr>
      <p:sp>
        <p:nvSpPr>
          <p:cNvPr id="212" name="Google Shape;212;p26"/>
          <p:cNvSpPr txBox="1"/>
          <p:nvPr>
            <p:ph type="title"/>
          </p:nvPr>
        </p:nvSpPr>
        <p:spPr>
          <a:xfrm>
            <a:off x="1345875" y="390425"/>
            <a:ext cx="7038900" cy="5757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rgbClr val="000000"/>
              </a:buClr>
              <a:buSzPts val="990"/>
              <a:buFont typeface="Arial"/>
              <a:buNone/>
            </a:pPr>
            <a:r>
              <a:rPr b="1" lang="it" sz="2300">
                <a:solidFill>
                  <a:schemeClr val="dk1"/>
                </a:solidFill>
                <a:latin typeface="Georgia"/>
                <a:ea typeface="Georgia"/>
                <a:cs typeface="Georgia"/>
                <a:sym typeface="Georgia"/>
              </a:rPr>
              <a:t>Casistica: responsabilità desunta dal danno</a:t>
            </a:r>
            <a:endParaRPr b="1">
              <a:solidFill>
                <a:schemeClr val="dk1"/>
              </a:solidFill>
              <a:latin typeface="Georgia"/>
              <a:ea typeface="Georgia"/>
              <a:cs typeface="Georgia"/>
              <a:sym typeface="Georgia"/>
            </a:endParaRPr>
          </a:p>
        </p:txBody>
      </p:sp>
      <p:sp>
        <p:nvSpPr>
          <p:cNvPr id="213" name="Google Shape;213;p26"/>
          <p:cNvSpPr txBox="1"/>
          <p:nvPr>
            <p:ph idx="1" type="body"/>
          </p:nvPr>
        </p:nvSpPr>
        <p:spPr>
          <a:xfrm>
            <a:off x="1297500" y="1201225"/>
            <a:ext cx="7038900" cy="3468600"/>
          </a:xfrm>
          <a:prstGeom prst="rect">
            <a:avLst/>
          </a:prstGeom>
        </p:spPr>
        <p:txBody>
          <a:bodyPr anchorCtr="0" anchor="t" bIns="91425" lIns="91425" spcFirstLastPara="1" rIns="91425" wrap="square" tIns="91425">
            <a:noAutofit/>
          </a:bodyPr>
          <a:lstStyle/>
          <a:p>
            <a:pPr indent="0" lvl="0" marL="0" rtl="0" algn="just">
              <a:lnSpc>
                <a:spcPct val="105000"/>
              </a:lnSpc>
              <a:spcBef>
                <a:spcPts val="500"/>
              </a:spcBef>
              <a:spcAft>
                <a:spcPts val="0"/>
              </a:spcAft>
              <a:buNone/>
            </a:pPr>
            <a:r>
              <a:rPr b="1" lang="it" sz="1450">
                <a:solidFill>
                  <a:srgbClr val="333333"/>
                </a:solidFill>
                <a:highlight>
                  <a:srgbClr val="FFFFFF"/>
                </a:highlight>
                <a:latin typeface="Georgia"/>
                <a:ea typeface="Georgia"/>
                <a:cs typeface="Georgia"/>
                <a:sym typeface="Georgia"/>
              </a:rPr>
              <a:t>Trib. Savona n. 79/2018:</a:t>
            </a:r>
            <a:r>
              <a:rPr i="1" lang="it" sz="1400">
                <a:solidFill>
                  <a:srgbClr val="353535"/>
                </a:solidFill>
                <a:latin typeface="Georgia"/>
                <a:ea typeface="Georgia"/>
                <a:cs typeface="Georgia"/>
                <a:sym typeface="Georgia"/>
              </a:rPr>
              <a:t> </a:t>
            </a:r>
            <a:r>
              <a:rPr lang="it" sz="1400">
                <a:solidFill>
                  <a:srgbClr val="353535"/>
                </a:solidFill>
                <a:latin typeface="Georgia"/>
                <a:ea typeface="Georgia"/>
                <a:cs typeface="Georgia"/>
                <a:sym typeface="Georgia"/>
              </a:rPr>
              <a:t>(</a:t>
            </a:r>
            <a:r>
              <a:rPr i="1" lang="it" sz="1400">
                <a:solidFill>
                  <a:srgbClr val="353535"/>
                </a:solidFill>
                <a:latin typeface="Georgia"/>
                <a:ea typeface="Georgia"/>
                <a:cs typeface="Georgia"/>
                <a:sym typeface="Georgia"/>
              </a:rPr>
              <a:t>ragazzo di 11 anni che inventa una falsa accusa di bullismo a carico di tre compagni</a:t>
            </a:r>
            <a:r>
              <a:rPr lang="it" sz="1400">
                <a:solidFill>
                  <a:srgbClr val="353535"/>
                </a:solidFill>
                <a:latin typeface="Georgia"/>
                <a:ea typeface="Georgia"/>
                <a:cs typeface="Georgia"/>
                <a:sym typeface="Georgia"/>
              </a:rPr>
              <a:t>) </a:t>
            </a:r>
            <a:r>
              <a:rPr lang="it" sz="1450">
                <a:solidFill>
                  <a:srgbClr val="333333"/>
                </a:solidFill>
                <a:highlight>
                  <a:srgbClr val="FFFFFF"/>
                </a:highlight>
                <a:latin typeface="Georgia"/>
                <a:ea typeface="Georgia"/>
                <a:cs typeface="Georgia"/>
                <a:sym typeface="Georgia"/>
              </a:rPr>
              <a:t>L'inadeguatezza dell'educazione impartita e della vigilanza esercitata su un minore, fondamento della responsabilità dei genitori per il fatto illecito dal suddetto commesso, </a:t>
            </a:r>
            <a:r>
              <a:rPr b="1" lang="it" sz="1450">
                <a:solidFill>
                  <a:srgbClr val="333333"/>
                </a:solidFill>
                <a:highlight>
                  <a:srgbClr val="FFFFFF"/>
                </a:highlight>
                <a:latin typeface="Georgia"/>
                <a:ea typeface="Georgia"/>
                <a:cs typeface="Georgia"/>
                <a:sym typeface="Georgia"/>
              </a:rPr>
              <a:t>può essere desunta, in mancanza di prova contraria, dalle modalità dello stesso fatto illecito</a:t>
            </a:r>
            <a:r>
              <a:rPr lang="it" sz="1450">
                <a:solidFill>
                  <a:srgbClr val="333333"/>
                </a:solidFill>
                <a:highlight>
                  <a:srgbClr val="FFFFFF"/>
                </a:highlight>
                <a:latin typeface="Georgia"/>
                <a:ea typeface="Georgia"/>
                <a:cs typeface="Georgia"/>
                <a:sym typeface="Georgia"/>
              </a:rPr>
              <a:t>, che ben possono rivelare il grado di maturità e di educazione del minore, conseguenti al mancato adempimento dei doveri incombenti sui genitori, ai sensi dell'art. 147 cod. civ. (richiama </a:t>
            </a:r>
            <a:r>
              <a:rPr b="1" lang="it" sz="1450">
                <a:solidFill>
                  <a:srgbClr val="333333"/>
                </a:solidFill>
                <a:highlight>
                  <a:srgbClr val="FFFFFF"/>
                </a:highlight>
                <a:latin typeface="Georgia"/>
                <a:ea typeface="Georgia"/>
                <a:cs typeface="Georgia"/>
                <a:sym typeface="Georgia"/>
              </a:rPr>
              <a:t>Cass. n. 26200/2011</a:t>
            </a:r>
            <a:r>
              <a:rPr lang="it" sz="1450">
                <a:solidFill>
                  <a:srgbClr val="333333"/>
                </a:solidFill>
                <a:highlight>
                  <a:srgbClr val="FFFFFF"/>
                </a:highlight>
                <a:latin typeface="Georgia"/>
                <a:ea typeface="Georgia"/>
                <a:cs typeface="Georgia"/>
                <a:sym typeface="Georgia"/>
              </a:rPr>
              <a:t>)</a:t>
            </a:r>
            <a:endParaRPr sz="1450">
              <a:solidFill>
                <a:srgbClr val="333333"/>
              </a:solidFill>
              <a:highlight>
                <a:srgbClr val="FFFFFF"/>
              </a:highlight>
              <a:latin typeface="Georgia"/>
              <a:ea typeface="Georgia"/>
              <a:cs typeface="Georgia"/>
              <a:sym typeface="Georgia"/>
            </a:endParaRPr>
          </a:p>
          <a:p>
            <a:pPr indent="0" lvl="0" marL="0" rtl="0" algn="just">
              <a:lnSpc>
                <a:spcPct val="105000"/>
              </a:lnSpc>
              <a:spcBef>
                <a:spcPts val="500"/>
              </a:spcBef>
              <a:spcAft>
                <a:spcPts val="0"/>
              </a:spcAft>
              <a:buNone/>
            </a:pPr>
            <a:r>
              <a:rPr b="1" lang="it" sz="1450">
                <a:solidFill>
                  <a:srgbClr val="333333"/>
                </a:solidFill>
                <a:highlight>
                  <a:srgbClr val="FFFFFF"/>
                </a:highlight>
                <a:latin typeface="Georgia"/>
                <a:ea typeface="Georgia"/>
                <a:cs typeface="Georgia"/>
                <a:sym typeface="Georgia"/>
              </a:rPr>
              <a:t>Cass. n. 18804 del 28 agosto 2009: </a:t>
            </a:r>
            <a:r>
              <a:rPr lang="it" sz="1450">
                <a:solidFill>
                  <a:srgbClr val="333333"/>
                </a:solidFill>
                <a:highlight>
                  <a:srgbClr val="FFFFFF"/>
                </a:highlight>
                <a:latin typeface="Georgia"/>
                <a:ea typeface="Georgia"/>
                <a:cs typeface="Georgia"/>
                <a:sym typeface="Georgia"/>
              </a:rPr>
              <a:t>L’educazione è fatta non solo di parole, ma anche e soprattutto di comportamenti e di presenza accanto ai figli, a fronte di circostanze che essi possono non essere in grado di capire o di affrontare equilibratamente (omicidio compiuto da un diciassettenne quale reazione a provocazioni a sfondo sessuale, la difesa sosteneva l’applicabilità dell’art. 1227 C.C. al fine di diminuire il danno risarcibile).</a:t>
            </a:r>
            <a:endParaRPr sz="1450">
              <a:solidFill>
                <a:srgbClr val="333333"/>
              </a:solidFill>
              <a:highlight>
                <a:srgbClr val="FFFFFF"/>
              </a:highlight>
              <a:latin typeface="Georgia"/>
              <a:ea typeface="Georgia"/>
              <a:cs typeface="Georgia"/>
              <a:sym typeface="Georgia"/>
            </a:endParaRPr>
          </a:p>
          <a:p>
            <a:pPr indent="0" lvl="0" marL="0" rtl="0" algn="l">
              <a:lnSpc>
                <a:spcPct val="105000"/>
              </a:lnSpc>
              <a:spcBef>
                <a:spcPts val="500"/>
              </a:spcBef>
              <a:spcAft>
                <a:spcPts val="1200"/>
              </a:spcAft>
              <a:buNone/>
            </a:pPr>
            <a:r>
              <a:t/>
            </a:r>
            <a:endParaRPr>
              <a:solidFill>
                <a:schemeClr val="dk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17" name="Shape 217"/>
        <p:cNvGrpSpPr/>
        <p:nvPr/>
      </p:nvGrpSpPr>
      <p:grpSpPr>
        <a:xfrm>
          <a:off x="0" y="0"/>
          <a:ext cx="0" cy="0"/>
          <a:chOff x="0" y="0"/>
          <a:chExt cx="0" cy="0"/>
        </a:xfrm>
      </p:grpSpPr>
      <p:sp>
        <p:nvSpPr>
          <p:cNvPr id="218" name="Google Shape;218;p27"/>
          <p:cNvSpPr txBox="1"/>
          <p:nvPr>
            <p:ph type="title"/>
          </p:nvPr>
        </p:nvSpPr>
        <p:spPr>
          <a:xfrm>
            <a:off x="1297500" y="393750"/>
            <a:ext cx="7038900" cy="672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rgbClr val="000000"/>
              </a:buClr>
              <a:buSzPts val="990"/>
              <a:buFont typeface="Arial"/>
              <a:buNone/>
            </a:pPr>
            <a:r>
              <a:rPr b="1" lang="it" sz="2300">
                <a:solidFill>
                  <a:schemeClr val="dk1"/>
                </a:solidFill>
                <a:latin typeface="Georgia"/>
                <a:ea typeface="Georgia"/>
                <a:cs typeface="Georgia"/>
                <a:sym typeface="Georgia"/>
              </a:rPr>
              <a:t>Casistica: responsabilità desunta dal danno</a:t>
            </a:r>
            <a:endParaRPr b="1">
              <a:solidFill>
                <a:schemeClr val="dk1"/>
              </a:solidFill>
              <a:latin typeface="Georgia"/>
              <a:ea typeface="Georgia"/>
              <a:cs typeface="Georgia"/>
              <a:sym typeface="Georgia"/>
            </a:endParaRPr>
          </a:p>
        </p:txBody>
      </p:sp>
      <p:sp>
        <p:nvSpPr>
          <p:cNvPr id="219" name="Google Shape;219;p27"/>
          <p:cNvSpPr txBox="1"/>
          <p:nvPr>
            <p:ph idx="1" type="body"/>
          </p:nvPr>
        </p:nvSpPr>
        <p:spPr>
          <a:xfrm>
            <a:off x="1297500" y="1272925"/>
            <a:ext cx="7038900" cy="32058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b="1" lang="it" sz="1400">
                <a:solidFill>
                  <a:schemeClr val="dk1"/>
                </a:solidFill>
                <a:latin typeface="Georgia"/>
                <a:ea typeface="Georgia"/>
                <a:cs typeface="Georgia"/>
                <a:sym typeface="Georgia"/>
              </a:rPr>
              <a:t>Trib. Teramo 16 gennaio 2012:</a:t>
            </a:r>
            <a:r>
              <a:rPr lang="it" sz="1400">
                <a:solidFill>
                  <a:schemeClr val="dk1"/>
                </a:solidFill>
                <a:latin typeface="Georgia"/>
                <a:ea typeface="Georgia"/>
                <a:cs typeface="Georgia"/>
                <a:sym typeface="Georgia"/>
              </a:rPr>
              <a:t> per andare esenti dalla responsabilità di cui all art. 2048 c.c., occorre positivamente dimostrare non solo di avere adempiuto all’onere educativo tramite l’indicazione alla prole di regole, conoscenze o moduli di comportamento nonché nel fornire gli strumenti indispensabili alla costruzione di relazioni umane effettivamente significative per la migliore realizzazione della loro personalità, ma anche di avere poi effettivamente e concretamente controllato che i figli abbiano assimilato l’educazione loro impartita, con la conseguenza che </a:t>
            </a:r>
            <a:r>
              <a:rPr b="1" lang="it" sz="1400">
                <a:solidFill>
                  <a:schemeClr val="dk1"/>
                </a:solidFill>
                <a:latin typeface="Georgia"/>
                <a:ea typeface="Georgia"/>
                <a:cs typeface="Georgia"/>
                <a:sym typeface="Georgia"/>
              </a:rPr>
              <a:t>la gravità e la reiterazione delle condotte poste in essere possono essere indice del grado di attuazione di una tale opera di verifica</a:t>
            </a:r>
            <a:r>
              <a:rPr lang="it" sz="1400">
                <a:solidFill>
                  <a:schemeClr val="dk1"/>
                </a:solidFill>
                <a:latin typeface="Georgia"/>
                <a:ea typeface="Georgia"/>
                <a:cs typeface="Georgia"/>
                <a:sym typeface="Georgia"/>
              </a:rPr>
              <a:t>. Ai fini dell’esonero dalla loro responsabilità, dunque, i genitori devono in sostanza fornire la prova liberatoria di non aver potuto impedire il fatto, il che, nel caso di illecito commesso attraverso “social network” (nel caso di specie, “facebook”), si concretizza in una </a:t>
            </a:r>
            <a:r>
              <a:rPr b="1" lang="it" sz="1400">
                <a:solidFill>
                  <a:schemeClr val="dk1"/>
                </a:solidFill>
                <a:latin typeface="Georgia"/>
                <a:ea typeface="Georgia"/>
                <a:cs typeface="Georgia"/>
                <a:sym typeface="Georgia"/>
              </a:rPr>
              <a:t>limitazione per forza di cose quantitativa e qualitativa dell accesso alla rete internet</a:t>
            </a:r>
            <a:r>
              <a:rPr lang="it" sz="1400">
                <a:solidFill>
                  <a:schemeClr val="dk1"/>
                </a:solidFill>
                <a:latin typeface="Georgia"/>
                <a:ea typeface="Georgia"/>
                <a:cs typeface="Georgia"/>
                <a:sym typeface="Georgia"/>
              </a:rPr>
              <a:t>.</a:t>
            </a:r>
            <a:endParaRPr sz="1400">
              <a:solidFill>
                <a:schemeClr val="dk1"/>
              </a:solidFill>
              <a:latin typeface="Georgia"/>
              <a:ea typeface="Georgia"/>
              <a:cs typeface="Georgia"/>
              <a:sym typeface="Georgia"/>
            </a:endParaRPr>
          </a:p>
          <a:p>
            <a:pPr indent="0" lvl="0" marL="0" rtl="0" algn="l">
              <a:spcBef>
                <a:spcPts val="1200"/>
              </a:spcBef>
              <a:spcAft>
                <a:spcPts val="1200"/>
              </a:spcAft>
              <a:buNone/>
            </a:pPr>
            <a:r>
              <a:t/>
            </a:r>
            <a:endParaRPr>
              <a:solidFill>
                <a:schemeClr val="dk1"/>
              </a:solidFill>
              <a:latin typeface="Georgia"/>
              <a:ea typeface="Georgia"/>
              <a:cs typeface="Georgia"/>
              <a:sym typeface="Georgi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3" name="Shape 223"/>
        <p:cNvGrpSpPr/>
        <p:nvPr/>
      </p:nvGrpSpPr>
      <p:grpSpPr>
        <a:xfrm>
          <a:off x="0" y="0"/>
          <a:ext cx="0" cy="0"/>
          <a:chOff x="0" y="0"/>
          <a:chExt cx="0" cy="0"/>
        </a:xfrm>
      </p:grpSpPr>
      <p:sp>
        <p:nvSpPr>
          <p:cNvPr id="224" name="Google Shape;224;p28"/>
          <p:cNvSpPr txBox="1"/>
          <p:nvPr>
            <p:ph type="title"/>
          </p:nvPr>
        </p:nvSpPr>
        <p:spPr>
          <a:xfrm>
            <a:off x="1297500" y="393750"/>
            <a:ext cx="7038900" cy="6060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rgbClr val="000000"/>
              </a:buClr>
              <a:buSzPts val="990"/>
              <a:buFont typeface="Arial"/>
              <a:buNone/>
            </a:pPr>
            <a:r>
              <a:rPr b="1" lang="it" sz="2300">
                <a:solidFill>
                  <a:schemeClr val="dk1"/>
                </a:solidFill>
                <a:latin typeface="Georgia"/>
                <a:ea typeface="Georgia"/>
                <a:cs typeface="Georgia"/>
                <a:sym typeface="Georgia"/>
              </a:rPr>
              <a:t>Casistica: responsabilità desunta dal danno</a:t>
            </a:r>
            <a:endParaRPr b="1">
              <a:solidFill>
                <a:schemeClr val="dk1"/>
              </a:solidFill>
              <a:latin typeface="Georgia"/>
              <a:ea typeface="Georgia"/>
              <a:cs typeface="Georgia"/>
              <a:sym typeface="Georgia"/>
            </a:endParaRPr>
          </a:p>
        </p:txBody>
      </p:sp>
      <p:sp>
        <p:nvSpPr>
          <p:cNvPr id="225" name="Google Shape;225;p28"/>
          <p:cNvSpPr txBox="1"/>
          <p:nvPr>
            <p:ph idx="1" type="body"/>
          </p:nvPr>
        </p:nvSpPr>
        <p:spPr>
          <a:xfrm>
            <a:off x="1297500" y="1201225"/>
            <a:ext cx="7038900" cy="3277500"/>
          </a:xfrm>
          <a:prstGeom prst="rect">
            <a:avLst/>
          </a:prstGeom>
        </p:spPr>
        <p:txBody>
          <a:bodyPr anchorCtr="0" anchor="t" bIns="91425" lIns="91425" spcFirstLastPara="1" rIns="91425" wrap="square" tIns="91425">
            <a:noAutofit/>
          </a:bodyPr>
          <a:lstStyle/>
          <a:p>
            <a:pPr indent="0" lvl="0" marL="0" rtl="0" algn="just">
              <a:lnSpc>
                <a:spcPct val="105000"/>
              </a:lnSpc>
              <a:spcBef>
                <a:spcPts val="0"/>
              </a:spcBef>
              <a:spcAft>
                <a:spcPts val="0"/>
              </a:spcAft>
              <a:buSzPts val="770"/>
              <a:buNone/>
            </a:pPr>
            <a:r>
              <a:rPr b="1" lang="it" sz="1185">
                <a:solidFill>
                  <a:srgbClr val="000000"/>
                </a:solidFill>
                <a:latin typeface="Georgia"/>
                <a:ea typeface="Georgia"/>
                <a:cs typeface="Georgia"/>
                <a:sym typeface="Georgia"/>
              </a:rPr>
              <a:t>Trib. Alessandria n. 439/2016:</a:t>
            </a:r>
            <a:r>
              <a:rPr lang="it" sz="1185">
                <a:solidFill>
                  <a:srgbClr val="000000"/>
                </a:solidFill>
                <a:latin typeface="Georgia"/>
                <a:ea typeface="Georgia"/>
                <a:cs typeface="Georgia"/>
                <a:sym typeface="Georgia"/>
              </a:rPr>
              <a:t> l’inadeguatezza dell’educazione impartita al minore, in assenza di prova contraria, è emersa dalle modalità dello stesso fatto illecito perpetrato, che denotano un grado di maturità ed educazione fortemente carente, conseguente al mancato adempimento dei doveri incombenti sui genitori ai sensi dell’art 147 c.c. </a:t>
            </a:r>
            <a:endParaRPr sz="1185">
              <a:solidFill>
                <a:srgbClr val="000000"/>
              </a:solidFill>
              <a:latin typeface="Georgia"/>
              <a:ea typeface="Georgia"/>
              <a:cs typeface="Georgia"/>
              <a:sym typeface="Georgia"/>
            </a:endParaRPr>
          </a:p>
          <a:p>
            <a:pPr indent="0" lvl="0" marL="0" rtl="0" algn="just">
              <a:lnSpc>
                <a:spcPct val="105000"/>
              </a:lnSpc>
              <a:spcBef>
                <a:spcPts val="1200"/>
              </a:spcBef>
              <a:spcAft>
                <a:spcPts val="1200"/>
              </a:spcAft>
              <a:buSzPts val="770"/>
              <a:buNone/>
            </a:pPr>
            <a:r>
              <a:rPr b="1" lang="it" sz="1185">
                <a:solidFill>
                  <a:srgbClr val="000000"/>
                </a:solidFill>
                <a:latin typeface="Georgia"/>
                <a:ea typeface="Georgia"/>
                <a:cs typeface="Georgia"/>
                <a:sym typeface="Georgia"/>
              </a:rPr>
              <a:t>Cass. n. 6741/1998: </a:t>
            </a:r>
            <a:r>
              <a:rPr lang="it" sz="1195">
                <a:solidFill>
                  <a:srgbClr val="111517"/>
                </a:solidFill>
                <a:highlight>
                  <a:srgbClr val="FFFFFF"/>
                </a:highlight>
                <a:latin typeface="Georgia"/>
                <a:ea typeface="Georgia"/>
                <a:cs typeface="Georgia"/>
                <a:sym typeface="Georgia"/>
              </a:rPr>
              <a:t>La disposizione di cui all’art. 2048 c.c. — secondo cui i genitori sono liberati dalla responsabilità soltanto se provano di non aver potuto impedire il fatto — pur escludendo la configurabilità di una responsabilità oggettiva (incompatibile con la possibilità di offrire l’indicata prova liberatoria), addossa a detti soggetti </a:t>
            </a:r>
            <a:r>
              <a:rPr b="1" lang="it" sz="1195">
                <a:solidFill>
                  <a:srgbClr val="111517"/>
                </a:solidFill>
                <a:highlight>
                  <a:srgbClr val="FFFFFF"/>
                </a:highlight>
                <a:latin typeface="Georgia"/>
                <a:ea typeface="Georgia"/>
                <a:cs typeface="Georgia"/>
                <a:sym typeface="Georgia"/>
              </a:rPr>
              <a:t>il rischio dell’impossibilità della prova stessa, nel caso in cui si rivelino inadeguate le circostanze, che in concreto si potrebbero provare, alla luce delle carenze, rese evidenti da un contegno del minore particolarmente riprovevole e pericoloso</a:t>
            </a:r>
            <a:r>
              <a:rPr lang="it" sz="1195">
                <a:solidFill>
                  <a:srgbClr val="111517"/>
                </a:solidFill>
                <a:highlight>
                  <a:srgbClr val="FFFFFF"/>
                </a:highlight>
                <a:latin typeface="Georgia"/>
                <a:ea typeface="Georgia"/>
                <a:cs typeface="Georgia"/>
                <a:sym typeface="Georgia"/>
              </a:rPr>
              <a:t>, che avrebbero resa necessaria la dimostrazione di una vigilanza più continua e più intensa rispetto a quella abitualmente richiesta nei confronti di un soggetto di una data età e di una data educazione. Il criterio di imputazione della responsabilità ai genitori rischia di apparire caratterizzato da </a:t>
            </a:r>
            <a:r>
              <a:rPr b="1" lang="it" sz="1195">
                <a:solidFill>
                  <a:srgbClr val="111517"/>
                </a:solidFill>
                <a:highlight>
                  <a:srgbClr val="FFFFFF"/>
                </a:highlight>
                <a:latin typeface="Georgia"/>
                <a:ea typeface="Georgia"/>
                <a:cs typeface="Georgia"/>
                <a:sym typeface="Georgia"/>
              </a:rPr>
              <a:t>connotazioni di natura oggettiva</a:t>
            </a:r>
            <a:r>
              <a:rPr lang="it" sz="1195">
                <a:solidFill>
                  <a:srgbClr val="111517"/>
                </a:solidFill>
                <a:highlight>
                  <a:srgbClr val="FFFFFF"/>
                </a:highlight>
                <a:latin typeface="Georgia"/>
                <a:ea typeface="Georgia"/>
                <a:cs typeface="Georgia"/>
                <a:sym typeface="Georgia"/>
              </a:rPr>
              <a:t>, in quanto sostanzialmente correlato al loro </a:t>
            </a:r>
            <a:r>
              <a:rPr i="1" lang="it" sz="1195">
                <a:solidFill>
                  <a:srgbClr val="111517"/>
                </a:solidFill>
                <a:highlight>
                  <a:srgbClr val="FFFFFF"/>
                </a:highlight>
                <a:latin typeface="Georgia"/>
                <a:ea typeface="Georgia"/>
                <a:cs typeface="Georgia"/>
                <a:sym typeface="Georgia"/>
              </a:rPr>
              <a:t>status</a:t>
            </a:r>
            <a:r>
              <a:rPr lang="it" sz="1195">
                <a:solidFill>
                  <a:srgbClr val="111517"/>
                </a:solidFill>
                <a:highlight>
                  <a:srgbClr val="FFFFFF"/>
                </a:highlight>
                <a:latin typeface="Georgia"/>
                <a:ea typeface="Georgia"/>
                <a:cs typeface="Georgia"/>
                <a:sym typeface="Georgia"/>
              </a:rPr>
              <a:t>.</a:t>
            </a:r>
            <a:endParaRPr b="1" sz="1440">
              <a:solidFill>
                <a:srgbClr val="000000"/>
              </a:solidFill>
              <a:latin typeface="Georgia"/>
              <a:ea typeface="Georgia"/>
              <a:cs typeface="Georgia"/>
              <a:sym typeface="Georgi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29" name="Shape 229"/>
        <p:cNvGrpSpPr/>
        <p:nvPr/>
      </p:nvGrpSpPr>
      <p:grpSpPr>
        <a:xfrm>
          <a:off x="0" y="0"/>
          <a:ext cx="0" cy="0"/>
          <a:chOff x="0" y="0"/>
          <a:chExt cx="0" cy="0"/>
        </a:xfrm>
      </p:grpSpPr>
      <p:sp>
        <p:nvSpPr>
          <p:cNvPr id="230" name="Google Shape;230;p29"/>
          <p:cNvSpPr txBox="1"/>
          <p:nvPr>
            <p:ph type="title"/>
          </p:nvPr>
        </p:nvSpPr>
        <p:spPr>
          <a:xfrm>
            <a:off x="1297500" y="393750"/>
            <a:ext cx="7038900" cy="573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chemeClr val="dk1"/>
                </a:solidFill>
                <a:latin typeface="Georgia"/>
                <a:ea typeface="Georgia"/>
                <a:cs typeface="Georgia"/>
                <a:sym typeface="Georgia"/>
              </a:rPr>
              <a:t>Il ‘branco’</a:t>
            </a:r>
            <a:endParaRPr b="1">
              <a:solidFill>
                <a:schemeClr val="dk1"/>
              </a:solidFill>
              <a:latin typeface="Georgia"/>
              <a:ea typeface="Georgia"/>
              <a:cs typeface="Georgia"/>
              <a:sym typeface="Georgia"/>
            </a:endParaRPr>
          </a:p>
        </p:txBody>
      </p:sp>
      <p:sp>
        <p:nvSpPr>
          <p:cNvPr id="231" name="Google Shape;231;p29"/>
          <p:cNvSpPr txBox="1"/>
          <p:nvPr>
            <p:ph idx="1" type="body"/>
          </p:nvPr>
        </p:nvSpPr>
        <p:spPr>
          <a:xfrm>
            <a:off x="1297500" y="1039975"/>
            <a:ext cx="7038900" cy="3926100"/>
          </a:xfrm>
          <a:prstGeom prst="rect">
            <a:avLst/>
          </a:prstGeom>
        </p:spPr>
        <p:txBody>
          <a:bodyPr anchorCtr="0" anchor="t" bIns="91425" lIns="91425" spcFirstLastPara="1" rIns="91425" wrap="square" tIns="91425">
            <a:normAutofit lnSpcReduction="10000"/>
          </a:bodyPr>
          <a:lstStyle/>
          <a:p>
            <a:pPr indent="0" lvl="0" marL="0" rtl="0" algn="just">
              <a:spcBef>
                <a:spcPts val="0"/>
              </a:spcBef>
              <a:spcAft>
                <a:spcPts val="0"/>
              </a:spcAft>
              <a:buNone/>
            </a:pPr>
            <a:r>
              <a:rPr lang="it">
                <a:solidFill>
                  <a:schemeClr val="dk1"/>
                </a:solidFill>
                <a:latin typeface="Georgia"/>
                <a:ea typeface="Georgia"/>
                <a:cs typeface="Georgia"/>
                <a:sym typeface="Georgia"/>
              </a:rPr>
              <a:t>Difficile la delimitazione e la prova delle rispettive responsabilità quando più minori agiscano insieme. Nelle offese perpetrate tramite il web è l’ipotesi più diffusa.</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0"/>
              </a:spcAft>
              <a:buNone/>
            </a:pPr>
            <a:r>
              <a:rPr b="1" lang="it">
                <a:solidFill>
                  <a:schemeClr val="dk1"/>
                </a:solidFill>
                <a:latin typeface="Georgia"/>
                <a:ea typeface="Georgia"/>
                <a:cs typeface="Georgia"/>
                <a:sym typeface="Georgia"/>
              </a:rPr>
              <a:t>Cass. n. 20192/2014</a:t>
            </a:r>
            <a:r>
              <a:rPr lang="it">
                <a:solidFill>
                  <a:schemeClr val="dk1"/>
                </a:solidFill>
                <a:latin typeface="Georgia"/>
                <a:ea typeface="Georgia"/>
                <a:cs typeface="Georgia"/>
                <a:sym typeface="Georgia"/>
              </a:rPr>
              <a:t>: </a:t>
            </a:r>
            <a:r>
              <a:rPr b="1" lang="it">
                <a:solidFill>
                  <a:schemeClr val="dk1"/>
                </a:solidFill>
                <a:latin typeface="Georgia"/>
                <a:ea typeface="Georgia"/>
                <a:cs typeface="Georgia"/>
                <a:sym typeface="Georgia"/>
              </a:rPr>
              <a:t>l’unicità del “fatto dannoso”</a:t>
            </a:r>
            <a:r>
              <a:rPr lang="it">
                <a:solidFill>
                  <a:schemeClr val="dk1"/>
                </a:solidFill>
                <a:latin typeface="Georgia"/>
                <a:ea typeface="Georgia"/>
                <a:cs typeface="Georgia"/>
                <a:sym typeface="Georgia"/>
              </a:rPr>
              <a:t> richiesta dall’art. 2055 C.C. per la predicabilità di una responsabilità solidale tra gli autori dell’illecito deve </a:t>
            </a:r>
            <a:r>
              <a:rPr b="1" lang="it">
                <a:solidFill>
                  <a:schemeClr val="dk1"/>
                </a:solidFill>
                <a:latin typeface="Georgia"/>
                <a:ea typeface="Georgia"/>
                <a:cs typeface="Georgia"/>
                <a:sym typeface="Georgia"/>
              </a:rPr>
              <a:t>essere intesa in senso non assoluto, ma relativo al danneggiato</a:t>
            </a:r>
            <a:r>
              <a:rPr lang="it">
                <a:solidFill>
                  <a:schemeClr val="dk1"/>
                </a:solidFill>
                <a:latin typeface="Georgia"/>
                <a:ea typeface="Georgia"/>
                <a:cs typeface="Georgia"/>
                <a:sym typeface="Georgia"/>
              </a:rPr>
              <a:t>, ricorrendo, perciò, tale forma di responsabilità, volta a rafforzare la garanzia del danneggiato, pur se il fatto dannoso sia derivato da più azioni o omissioni, dolose o colpose, costituenti fatti illeciti distinti, ed anche diversi, sempreché le singole azioni od omissioni abbiano concorso in maniera efficiente alla produzione del danno (Cass. n. 17397 del 2007; Cass. a 6041 del 2010).</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1200"/>
              </a:spcAft>
              <a:buNone/>
            </a:pPr>
            <a:r>
              <a:rPr lang="it">
                <a:solidFill>
                  <a:schemeClr val="dk1"/>
                </a:solidFill>
                <a:latin typeface="Georgia"/>
                <a:ea typeface="Georgia"/>
                <a:cs typeface="Georgia"/>
                <a:sym typeface="Georgia"/>
              </a:rPr>
              <a:t>A fronte di un episodio illecito plurisoggettivo, che abbia prodotto un danno nei confronti di un soggetto, tutti quelli che vi hanno preso parte, sia che abbiano avuto all’interno dell’episodio un ruolo di primo piano o soltanto un ruolo secondario, sono solidalmente responsabili, sia per </a:t>
            </a:r>
            <a:r>
              <a:rPr b="1" lang="it">
                <a:solidFill>
                  <a:schemeClr val="dk1"/>
                </a:solidFill>
                <a:latin typeface="Georgia"/>
                <a:ea typeface="Georgia"/>
                <a:cs typeface="Georgia"/>
                <a:sym typeface="Georgia"/>
              </a:rPr>
              <a:t>rafforzare la garanzia patrimoniale del danneggiato</a:t>
            </a:r>
            <a:r>
              <a:rPr lang="it">
                <a:solidFill>
                  <a:schemeClr val="dk1"/>
                </a:solidFill>
                <a:latin typeface="Georgia"/>
                <a:ea typeface="Georgia"/>
                <a:cs typeface="Georgia"/>
                <a:sym typeface="Georgia"/>
              </a:rPr>
              <a:t>, sia per </a:t>
            </a:r>
            <a:r>
              <a:rPr b="1" lang="it">
                <a:solidFill>
                  <a:schemeClr val="dk1"/>
                </a:solidFill>
                <a:latin typeface="Georgia"/>
                <a:ea typeface="Georgia"/>
                <a:cs typeface="Georgia"/>
                <a:sym typeface="Georgia"/>
              </a:rPr>
              <a:t>alleggerire la sua situazione processuale</a:t>
            </a:r>
            <a:r>
              <a:rPr lang="it">
                <a:solidFill>
                  <a:schemeClr val="dk1"/>
                </a:solidFill>
                <a:latin typeface="Georgia"/>
                <a:ea typeface="Georgia"/>
                <a:cs typeface="Georgia"/>
                <a:sym typeface="Georgia"/>
              </a:rPr>
              <a:t>, non essendo egli onerato di dover provare la misura delle rispettive responsabilità, che rimane un dato eventuale, di rilevanza meramente interna, finalizzato allo scopo dell’esercizio, attuale o anche successivo, dell’azione di regresso.</a:t>
            </a:r>
            <a:endParaRPr>
              <a:solidFill>
                <a:schemeClr val="dk1"/>
              </a:solidFill>
              <a:latin typeface="Georgia"/>
              <a:ea typeface="Georgia"/>
              <a:cs typeface="Georgia"/>
              <a:sym typeface="Georgi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35" name="Shape 235"/>
        <p:cNvGrpSpPr/>
        <p:nvPr/>
      </p:nvGrpSpPr>
      <p:grpSpPr>
        <a:xfrm>
          <a:off x="0" y="0"/>
          <a:ext cx="0" cy="0"/>
          <a:chOff x="0" y="0"/>
          <a:chExt cx="0" cy="0"/>
        </a:xfrm>
      </p:grpSpPr>
      <p:sp>
        <p:nvSpPr>
          <p:cNvPr id="236" name="Google Shape;236;p30"/>
          <p:cNvSpPr txBox="1"/>
          <p:nvPr>
            <p:ph type="title"/>
          </p:nvPr>
        </p:nvSpPr>
        <p:spPr>
          <a:xfrm>
            <a:off x="1297500" y="393750"/>
            <a:ext cx="7038900" cy="178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237" name="Google Shape;237;p30"/>
          <p:cNvSpPr txBox="1"/>
          <p:nvPr>
            <p:ph idx="1" type="body"/>
          </p:nvPr>
        </p:nvSpPr>
        <p:spPr>
          <a:xfrm>
            <a:off x="1297500" y="935175"/>
            <a:ext cx="7038900" cy="3837600"/>
          </a:xfrm>
          <a:prstGeom prst="rect">
            <a:avLst/>
          </a:prstGeom>
        </p:spPr>
        <p:txBody>
          <a:bodyPr anchorCtr="0" anchor="t" bIns="91425" lIns="91425" spcFirstLastPara="1" rIns="91425" wrap="square" tIns="91425">
            <a:normAutofit lnSpcReduction="20000"/>
          </a:bodyPr>
          <a:lstStyle/>
          <a:p>
            <a:pPr indent="0" lvl="0" marL="0" rtl="0" algn="just">
              <a:spcBef>
                <a:spcPts val="0"/>
              </a:spcBef>
              <a:spcAft>
                <a:spcPts val="0"/>
              </a:spcAft>
              <a:buNone/>
            </a:pPr>
            <a:r>
              <a:rPr b="1" lang="it" sz="1500">
                <a:solidFill>
                  <a:schemeClr val="dk1"/>
                </a:solidFill>
                <a:latin typeface="Georgia"/>
                <a:ea typeface="Georgia"/>
                <a:cs typeface="Georgia"/>
                <a:sym typeface="Georgia"/>
              </a:rPr>
              <a:t>Trib. Alessandria n. 439/2016</a:t>
            </a:r>
            <a:r>
              <a:rPr lang="it" sz="1500">
                <a:solidFill>
                  <a:schemeClr val="dk1"/>
                </a:solidFill>
                <a:latin typeface="Georgia"/>
                <a:ea typeface="Georgia"/>
                <a:cs typeface="Georgia"/>
                <a:sym typeface="Georgia"/>
              </a:rPr>
              <a:t>: (Due ragazzi sequestrano un compagno di scuola durante una gita scolastica, lo legano ad una sedia e umiliano in vario modo facendo un filmato, solo uno dei due ragazzi diffonde il filmato in rete).</a:t>
            </a:r>
            <a:endParaRPr sz="1500">
              <a:solidFill>
                <a:schemeClr val="dk1"/>
              </a:solidFill>
              <a:latin typeface="Georgia"/>
              <a:ea typeface="Georgia"/>
              <a:cs typeface="Georgia"/>
              <a:sym typeface="Georgia"/>
            </a:endParaRPr>
          </a:p>
          <a:p>
            <a:pPr indent="0" lvl="0" marL="0" rtl="0" algn="just">
              <a:spcBef>
                <a:spcPts val="0"/>
              </a:spcBef>
              <a:spcAft>
                <a:spcPts val="0"/>
              </a:spcAft>
              <a:buNone/>
            </a:pPr>
            <a:r>
              <a:rPr lang="it" sz="1500">
                <a:solidFill>
                  <a:schemeClr val="dk1"/>
                </a:solidFill>
                <a:latin typeface="Georgia"/>
                <a:ea typeface="Georgia"/>
                <a:cs typeface="Georgia"/>
                <a:sym typeface="Georgia"/>
              </a:rPr>
              <a:t>La responsabilità può essere addossata pariteticamente in capo ai due agenti. Entrambi i minori hanno posto in essere l’atto di bullismo in quanto entrambi erano presenti nella camera al momento del fatto, hanno agito certamente di comune accordo e si sono preventivamente organizzati e spalleggiati per effettuare l’atto di bullismo. </a:t>
            </a:r>
            <a:endParaRPr sz="1500">
              <a:solidFill>
                <a:schemeClr val="dk1"/>
              </a:solidFill>
              <a:latin typeface="Georgia"/>
              <a:ea typeface="Georgia"/>
              <a:cs typeface="Georgia"/>
              <a:sym typeface="Georgia"/>
            </a:endParaRPr>
          </a:p>
          <a:p>
            <a:pPr indent="0" lvl="0" marL="0" rtl="0" algn="just">
              <a:spcBef>
                <a:spcPts val="0"/>
              </a:spcBef>
              <a:spcAft>
                <a:spcPts val="0"/>
              </a:spcAft>
              <a:buNone/>
            </a:pPr>
            <a:r>
              <a:rPr lang="it" sz="1500">
                <a:solidFill>
                  <a:schemeClr val="dk1"/>
                </a:solidFill>
                <a:latin typeface="Georgia"/>
                <a:ea typeface="Georgia"/>
                <a:cs typeface="Georgia"/>
                <a:sym typeface="Georgia"/>
              </a:rPr>
              <a:t>Per quanto attiene alla divulgazione del filmato ai compagni di scuola, </a:t>
            </a:r>
            <a:r>
              <a:rPr b="1" lang="it" sz="1500">
                <a:solidFill>
                  <a:schemeClr val="dk1"/>
                </a:solidFill>
                <a:latin typeface="Georgia"/>
                <a:ea typeface="Georgia"/>
                <a:cs typeface="Georgia"/>
                <a:sym typeface="Georgia"/>
              </a:rPr>
              <a:t>anche se dagli atti emerge che la divulgazione sia materialmente avvenuta ad opera del C. resta il fatto che non è emerso in atti  che lo Z. si sia in qualche modo dissociato da tale azione e che abbia agito in modo da far evitare la divulgazione del filmato stesso</a:t>
            </a:r>
            <a:r>
              <a:rPr lang="it" sz="1500">
                <a:solidFill>
                  <a:schemeClr val="dk1"/>
                </a:solidFill>
                <a:latin typeface="Georgia"/>
                <a:ea typeface="Georgia"/>
                <a:cs typeface="Georgia"/>
                <a:sym typeface="Georgia"/>
              </a:rPr>
              <a:t>.</a:t>
            </a:r>
            <a:endParaRPr sz="1500">
              <a:solidFill>
                <a:schemeClr val="dk1"/>
              </a:solidFill>
              <a:latin typeface="Georgia"/>
              <a:ea typeface="Georgia"/>
              <a:cs typeface="Georgia"/>
              <a:sym typeface="Georgia"/>
            </a:endParaRPr>
          </a:p>
          <a:p>
            <a:pPr indent="0" lvl="0" marL="0" rtl="0" algn="just">
              <a:spcBef>
                <a:spcPts val="0"/>
              </a:spcBef>
              <a:spcAft>
                <a:spcPts val="0"/>
              </a:spcAft>
              <a:buNone/>
            </a:pPr>
            <a:r>
              <a:rPr lang="it" sz="1500">
                <a:solidFill>
                  <a:schemeClr val="dk1"/>
                </a:solidFill>
                <a:latin typeface="Georgia"/>
                <a:ea typeface="Georgia"/>
                <a:cs typeface="Georgia"/>
                <a:sym typeface="Georgia"/>
              </a:rPr>
              <a:t>Si ritiene pertanto che la responsabilità vada attribuita in modo paritetico in capo ai due minori Z. e C. e che per essi debba essere valutata la responsabilità dei genitori ai sensi dell’art. 2048 c.c. quale colpa in educando.</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1" name="Shape 241"/>
        <p:cNvGrpSpPr/>
        <p:nvPr/>
      </p:nvGrpSpPr>
      <p:grpSpPr>
        <a:xfrm>
          <a:off x="0" y="0"/>
          <a:ext cx="0" cy="0"/>
          <a:chOff x="0" y="0"/>
          <a:chExt cx="0" cy="0"/>
        </a:xfrm>
      </p:grpSpPr>
      <p:sp>
        <p:nvSpPr>
          <p:cNvPr id="242" name="Google Shape;242;p31"/>
          <p:cNvSpPr txBox="1"/>
          <p:nvPr>
            <p:ph type="title"/>
          </p:nvPr>
        </p:nvSpPr>
        <p:spPr>
          <a:xfrm>
            <a:off x="1297500" y="401800"/>
            <a:ext cx="7038900" cy="662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chemeClr val="dk1"/>
                </a:solidFill>
                <a:latin typeface="Georgia"/>
                <a:ea typeface="Georgia"/>
                <a:cs typeface="Georgia"/>
                <a:sym typeface="Georgia"/>
              </a:rPr>
              <a:t>Lo ‘spettatore’</a:t>
            </a:r>
            <a:endParaRPr b="1"/>
          </a:p>
        </p:txBody>
      </p:sp>
      <p:sp>
        <p:nvSpPr>
          <p:cNvPr id="243" name="Google Shape;243;p31"/>
          <p:cNvSpPr txBox="1"/>
          <p:nvPr>
            <p:ph idx="1" type="body"/>
          </p:nvPr>
        </p:nvSpPr>
        <p:spPr>
          <a:xfrm>
            <a:off x="1297500" y="1144800"/>
            <a:ext cx="7038900" cy="3333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it" sz="1500">
                <a:solidFill>
                  <a:schemeClr val="dk1"/>
                </a:solidFill>
                <a:latin typeface="Georgia"/>
                <a:ea typeface="Georgia"/>
                <a:cs typeface="Georgia"/>
                <a:sym typeface="Georgia"/>
              </a:rPr>
              <a:t>Non rispondono i genitori del minore che nella condotta di bullismo abbia avuto un ruolo minimale, scarsamente attivo, quasi succube della prepotenza del branco: se non mero spettatore, comunque non bullo per convinzione, che si inserisce nel gruppo per timore di essere tagliato fuori o di finire egli stesso nelle mire dei bulli.</a:t>
            </a:r>
            <a:endParaRPr sz="1500">
              <a:solidFill>
                <a:schemeClr val="dk1"/>
              </a:solidFill>
              <a:latin typeface="Georgia"/>
              <a:ea typeface="Georgia"/>
              <a:cs typeface="Georgia"/>
              <a:sym typeface="Georgia"/>
            </a:endParaRPr>
          </a:p>
          <a:p>
            <a:pPr indent="0" lvl="0" marL="0" rtl="0" algn="just">
              <a:spcBef>
                <a:spcPts val="1200"/>
              </a:spcBef>
              <a:spcAft>
                <a:spcPts val="0"/>
              </a:spcAft>
              <a:buNone/>
            </a:pPr>
            <a:r>
              <a:rPr b="1" lang="it" sz="1500">
                <a:solidFill>
                  <a:schemeClr val="dk1"/>
                </a:solidFill>
                <a:latin typeface="Georgia"/>
                <a:ea typeface="Georgia"/>
                <a:cs typeface="Georgia"/>
                <a:sym typeface="Georgia"/>
              </a:rPr>
              <a:t>Trib. Pisa n. 391/2016:</a:t>
            </a:r>
            <a:r>
              <a:rPr lang="it" sz="1500">
                <a:solidFill>
                  <a:schemeClr val="dk1"/>
                </a:solidFill>
                <a:latin typeface="Georgia"/>
                <a:ea typeface="Georgia"/>
                <a:cs typeface="Georgia"/>
                <a:sym typeface="Georgia"/>
              </a:rPr>
              <a:t> Il minimale apporto consapevole del minore al fatto illecito suggerisce che i genitori non siano venuti meno ad alcun dovere educativo. La partecipazione, invece, seppur defilata, è sufficiente a far scattare la responsabilità del minore.</a:t>
            </a:r>
            <a:endParaRPr sz="1500">
              <a:solidFill>
                <a:schemeClr val="dk1"/>
              </a:solidFill>
              <a:latin typeface="Georgia"/>
              <a:ea typeface="Georgia"/>
              <a:cs typeface="Georgia"/>
              <a:sym typeface="Georgia"/>
            </a:endParaRPr>
          </a:p>
          <a:p>
            <a:pPr indent="0" lvl="0" marL="0" marR="0" rtl="0" algn="just">
              <a:lnSpc>
                <a:spcPct val="115000"/>
              </a:lnSpc>
              <a:spcBef>
                <a:spcPts val="1200"/>
              </a:spcBef>
              <a:spcAft>
                <a:spcPts val="0"/>
              </a:spcAft>
              <a:buNone/>
            </a:pPr>
            <a:r>
              <a:t/>
            </a:r>
            <a:endParaRPr sz="1500">
              <a:solidFill>
                <a:schemeClr val="dk1"/>
              </a:solidFill>
              <a:latin typeface="Georgia"/>
              <a:ea typeface="Georgia"/>
              <a:cs typeface="Georgia"/>
              <a:sym typeface="Georgi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39" name="Shape 139"/>
        <p:cNvGrpSpPr/>
        <p:nvPr/>
      </p:nvGrpSpPr>
      <p:grpSpPr>
        <a:xfrm>
          <a:off x="0" y="0"/>
          <a:ext cx="0" cy="0"/>
          <a:chOff x="0" y="0"/>
          <a:chExt cx="0" cy="0"/>
        </a:xfrm>
      </p:grpSpPr>
      <p:sp>
        <p:nvSpPr>
          <p:cNvPr id="140" name="Google Shape;140;p14"/>
          <p:cNvSpPr txBox="1"/>
          <p:nvPr>
            <p:ph type="title"/>
          </p:nvPr>
        </p:nvSpPr>
        <p:spPr>
          <a:xfrm>
            <a:off x="1297500" y="393750"/>
            <a:ext cx="7038900" cy="553500"/>
          </a:xfrm>
          <a:prstGeom prst="rect">
            <a:avLst/>
          </a:prstGeom>
          <a:solidFill>
            <a:srgbClr val="FFFFFF"/>
          </a:solidFill>
          <a:ln>
            <a:noFill/>
          </a:ln>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rgbClr val="000000"/>
                </a:solidFill>
                <a:latin typeface="Georgia"/>
                <a:ea typeface="Georgia"/>
                <a:cs typeface="Georgia"/>
                <a:sym typeface="Georgia"/>
              </a:rPr>
              <a:t>Normativa di riferimento</a:t>
            </a:r>
            <a:endParaRPr b="1">
              <a:solidFill>
                <a:srgbClr val="000000"/>
              </a:solidFill>
              <a:latin typeface="Georgia"/>
              <a:ea typeface="Georgia"/>
              <a:cs typeface="Georgia"/>
              <a:sym typeface="Georgia"/>
            </a:endParaRPr>
          </a:p>
        </p:txBody>
      </p:sp>
      <p:sp>
        <p:nvSpPr>
          <p:cNvPr id="141" name="Google Shape;141;p14"/>
          <p:cNvSpPr txBox="1"/>
          <p:nvPr>
            <p:ph idx="1" type="body"/>
          </p:nvPr>
        </p:nvSpPr>
        <p:spPr>
          <a:xfrm>
            <a:off x="1297500" y="1235925"/>
            <a:ext cx="7038900" cy="32427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it" sz="1500">
                <a:solidFill>
                  <a:schemeClr val="dk1"/>
                </a:solidFill>
                <a:latin typeface="Georgia"/>
                <a:ea typeface="Georgia"/>
                <a:cs typeface="Georgia"/>
                <a:sym typeface="Georgia"/>
              </a:rPr>
              <a:t>Art. 2043 C.C. Risarcimento per fatto illecito</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Art. 2046 C.C. Imputabilità del fatto dannoso</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Art. 2047 C.C. Danno cagionato dall’incapace</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Art. 2048 C.C. Responsabilità dei genitori, dei tutori, dei precettori e dei maestri d’arte</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Art. 147 C.C. Doveri verso i figli</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Art. 1218 C.C. Responsabilità del debitore</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Legge n. 312/1980, art. 61 Responsabilità dell’Amministrazione scolastica</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rPr lang="it" sz="1500">
                <a:solidFill>
                  <a:schemeClr val="dk1"/>
                </a:solidFill>
                <a:latin typeface="Georgia"/>
                <a:ea typeface="Georgia"/>
                <a:cs typeface="Georgia"/>
                <a:sym typeface="Georgia"/>
              </a:rPr>
              <a:t>Legge n. 71/2017 Prevenzione e contrasto del Cyberbullismo</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0"/>
              </a:spcAft>
              <a:buNone/>
            </a:pPr>
            <a:r>
              <a:t/>
            </a:r>
            <a:endParaRPr sz="1500">
              <a:solidFill>
                <a:schemeClr val="dk1"/>
              </a:solidFill>
              <a:latin typeface="Georgia"/>
              <a:ea typeface="Georgia"/>
              <a:cs typeface="Georgia"/>
              <a:sym typeface="Georgia"/>
            </a:endParaRPr>
          </a:p>
          <a:p>
            <a:pPr indent="0" lvl="0" marL="0" rtl="0" algn="l">
              <a:lnSpc>
                <a:spcPct val="95000"/>
              </a:lnSpc>
              <a:spcBef>
                <a:spcPts val="1200"/>
              </a:spcBef>
              <a:spcAft>
                <a:spcPts val="1200"/>
              </a:spcAft>
              <a:buNone/>
            </a:pPr>
            <a:r>
              <a:t/>
            </a:r>
            <a:endParaRPr>
              <a:solidFill>
                <a:schemeClr val="dk1"/>
              </a:solidFill>
              <a:latin typeface="Georgia"/>
              <a:ea typeface="Georgia"/>
              <a:cs typeface="Georgia"/>
              <a:sym typeface="Georgi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47" name="Shape 247"/>
        <p:cNvGrpSpPr/>
        <p:nvPr/>
      </p:nvGrpSpPr>
      <p:grpSpPr>
        <a:xfrm>
          <a:off x="0" y="0"/>
          <a:ext cx="0" cy="0"/>
          <a:chOff x="0" y="0"/>
          <a:chExt cx="0" cy="0"/>
        </a:xfrm>
      </p:grpSpPr>
      <p:sp>
        <p:nvSpPr>
          <p:cNvPr id="248" name="Google Shape;248;p32"/>
          <p:cNvSpPr txBox="1"/>
          <p:nvPr>
            <p:ph type="title"/>
          </p:nvPr>
        </p:nvSpPr>
        <p:spPr>
          <a:xfrm>
            <a:off x="1297500" y="393750"/>
            <a:ext cx="7038900" cy="6141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Conseguenze in ordine alla potestà genitoriale</a:t>
            </a:r>
            <a:endParaRPr b="1">
              <a:solidFill>
                <a:schemeClr val="dk1"/>
              </a:solidFill>
              <a:latin typeface="Georgia"/>
              <a:ea typeface="Georgia"/>
              <a:cs typeface="Georgia"/>
              <a:sym typeface="Georgia"/>
            </a:endParaRPr>
          </a:p>
        </p:txBody>
      </p:sp>
      <p:sp>
        <p:nvSpPr>
          <p:cNvPr id="249" name="Google Shape;249;p32"/>
          <p:cNvSpPr txBox="1"/>
          <p:nvPr>
            <p:ph idx="1" type="body"/>
          </p:nvPr>
        </p:nvSpPr>
        <p:spPr>
          <a:xfrm>
            <a:off x="1297500" y="1120600"/>
            <a:ext cx="7038900" cy="3358200"/>
          </a:xfrm>
          <a:prstGeom prst="rect">
            <a:avLst/>
          </a:prstGeom>
        </p:spPr>
        <p:txBody>
          <a:bodyPr anchorCtr="0" anchor="t" bIns="91425" lIns="91425" spcFirstLastPara="1" rIns="91425" wrap="square" tIns="91425">
            <a:normAutofit fontScale="77500" lnSpcReduction="10000"/>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Trib. Minorenni Caltanissetta, 8 ottobre 2019: </a:t>
            </a:r>
            <a:r>
              <a:rPr lang="it">
                <a:solidFill>
                  <a:schemeClr val="dk1"/>
                </a:solidFill>
                <a:latin typeface="Georgia"/>
                <a:ea typeface="Georgia"/>
                <a:cs typeface="Georgia"/>
                <a:sym typeface="Georgia"/>
              </a:rPr>
              <a:t>L’uso della rete e dei social da parte dei minori è espressione di un </a:t>
            </a:r>
            <a:r>
              <a:rPr b="1" lang="it">
                <a:solidFill>
                  <a:schemeClr val="dk1"/>
                </a:solidFill>
                <a:latin typeface="Georgia"/>
                <a:ea typeface="Georgia"/>
                <a:cs typeface="Georgia"/>
                <a:sym typeface="Georgia"/>
              </a:rPr>
              <a:t>diritto di libertà</a:t>
            </a:r>
            <a:r>
              <a:rPr lang="it">
                <a:solidFill>
                  <a:schemeClr val="dk1"/>
                </a:solidFill>
                <a:latin typeface="Georgia"/>
                <a:ea typeface="Georgia"/>
                <a:cs typeface="Georgia"/>
                <a:sym typeface="Georgia"/>
              </a:rPr>
              <a:t> (libertà di espressione ai sensi del primo comma dell’art. 10 della Convenzione di Roma del 1950; art. 11 della Carta dei diritti fondamentali dell’Unione Europea del 7 dicembre del 2000; art. 21 Cost.), che trova il proprio limite nella tutela della dignità della persona specie se minore di età: </a:t>
            </a:r>
            <a:r>
              <a:rPr lang="it">
                <a:solidFill>
                  <a:schemeClr val="dk1"/>
                </a:solidFill>
                <a:latin typeface="Georgia"/>
                <a:ea typeface="Georgia"/>
                <a:cs typeface="Georgia"/>
                <a:sym typeface="Georgia"/>
              </a:rPr>
              <a:t>art. 16 della Convenzione sui diritti del fanciullo approvata a New York il 20 novembre 1989, sancisce </a:t>
            </a:r>
            <a:r>
              <a:rPr b="1" lang="it">
                <a:solidFill>
                  <a:schemeClr val="dk1"/>
                </a:solidFill>
                <a:latin typeface="Georgia"/>
                <a:ea typeface="Georgia"/>
                <a:cs typeface="Georgia"/>
                <a:sym typeface="Georgia"/>
              </a:rPr>
              <a:t>il diritto di ogni minore a non subire interferenze arbitrarie o illegali</a:t>
            </a:r>
            <a:r>
              <a:rPr lang="it">
                <a:solidFill>
                  <a:schemeClr val="dk1"/>
                </a:solidFill>
                <a:latin typeface="Georgia"/>
                <a:ea typeface="Georgia"/>
                <a:cs typeface="Georgia"/>
                <a:sym typeface="Georgia"/>
              </a:rPr>
              <a:t> con riferimento alla vita privata, alla sua corrispondenza o al suo domicilio.</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Il contemperamento dei contrapposti interessi passa attraverso il </a:t>
            </a:r>
            <a:r>
              <a:rPr b="1" lang="it">
                <a:solidFill>
                  <a:schemeClr val="dk1"/>
                </a:solidFill>
                <a:latin typeface="Georgia"/>
                <a:ea typeface="Georgia"/>
                <a:cs typeface="Georgia"/>
                <a:sym typeface="Georgia"/>
              </a:rPr>
              <a:t>dovere dei genitori di impartire al minore una adeguata educazione all’utilizzo dei mezzi di comunicazione</a:t>
            </a:r>
            <a:r>
              <a:rPr lang="it">
                <a:solidFill>
                  <a:schemeClr val="dk1"/>
                </a:solidFill>
                <a:latin typeface="Georgia"/>
                <a:ea typeface="Georgia"/>
                <a:cs typeface="Georgia"/>
                <a:sym typeface="Georgia"/>
              </a:rPr>
              <a:t>, di </a:t>
            </a:r>
            <a:r>
              <a:rPr b="1" lang="it">
                <a:solidFill>
                  <a:schemeClr val="dk1"/>
                </a:solidFill>
                <a:latin typeface="Georgia"/>
                <a:ea typeface="Georgia"/>
                <a:cs typeface="Georgia"/>
                <a:sym typeface="Georgia"/>
              </a:rPr>
              <a:t>compiere un’attività di vigilanza</a:t>
            </a:r>
            <a:r>
              <a:rPr lang="it">
                <a:solidFill>
                  <a:schemeClr val="dk1"/>
                </a:solidFill>
                <a:latin typeface="Georgia"/>
                <a:ea typeface="Georgia"/>
                <a:cs typeface="Georgia"/>
                <a:sym typeface="Georgia"/>
              </a:rPr>
              <a:t> sul minore per quanto concerne il suddetto utilizzo; l’educazione è il baluardo della tutela dei minori al fine di prevenire che questi siano vittime o artefici di abusi, tanto più gravi vista la potenziale esondazione incontrollabile dei contenuti. Il dovere di vigilanza dei genitori </a:t>
            </a:r>
            <a:r>
              <a:rPr b="1" lang="it">
                <a:solidFill>
                  <a:schemeClr val="dk1"/>
                </a:solidFill>
                <a:latin typeface="Georgia"/>
                <a:ea typeface="Georgia"/>
                <a:cs typeface="Georgia"/>
                <a:sym typeface="Georgia"/>
              </a:rPr>
              <a:t>deve sostanziarsi in una limitazione sia quantitativa che qualitativa dell’accesso alla rete</a:t>
            </a:r>
            <a:r>
              <a:rPr lang="it">
                <a:solidFill>
                  <a:schemeClr val="dk1"/>
                </a:solidFill>
                <a:latin typeface="Georgia"/>
                <a:ea typeface="Georgia"/>
                <a:cs typeface="Georgia"/>
                <a:sym typeface="Georgia"/>
              </a:rPr>
              <a:t>.</a:t>
            </a:r>
            <a:endParaRPr>
              <a:solidFill>
                <a:schemeClr val="dk1"/>
              </a:solidFill>
              <a:latin typeface="Georgia"/>
              <a:ea typeface="Georgia"/>
              <a:cs typeface="Georgia"/>
              <a:sym typeface="Georgia"/>
            </a:endParaRPr>
          </a:p>
          <a:p>
            <a:pPr indent="0" lvl="0" marL="0" rtl="0" algn="just">
              <a:spcBef>
                <a:spcPts val="1200"/>
              </a:spcBef>
              <a:spcAft>
                <a:spcPts val="1200"/>
              </a:spcAft>
              <a:buNone/>
            </a:pPr>
            <a:r>
              <a:rPr lang="it">
                <a:solidFill>
                  <a:schemeClr val="dk1"/>
                </a:solidFill>
                <a:latin typeface="Georgia"/>
                <a:ea typeface="Georgia"/>
                <a:cs typeface="Georgia"/>
                <a:sym typeface="Georgia"/>
              </a:rPr>
              <a:t>Considerata l’anomala condotta posta in essere dal minore, che in concorso con altri minori, per motivi abietti e futili, con condotte reiterate e utilizzando il sistema di messaggistica istantaneo Whatsapp, molestava altra minore, avuto riguardo anche alla pericolosità del mezzo utilizzato, </a:t>
            </a:r>
            <a:r>
              <a:rPr b="1" lang="it">
                <a:solidFill>
                  <a:schemeClr val="dk1"/>
                </a:solidFill>
                <a:latin typeface="Georgia"/>
                <a:ea typeface="Georgia"/>
                <a:cs typeface="Georgia"/>
                <a:sym typeface="Georgia"/>
              </a:rPr>
              <a:t>appare opportuno svolgere un’attività di monitoraggio e supporto del giovane e della madre di quest’ultimo anche al fine di verificare le capacità educative e di vigilanza della stessa</a:t>
            </a:r>
            <a:r>
              <a:rPr lang="it">
                <a:solidFill>
                  <a:schemeClr val="dk1"/>
                </a:solidFill>
                <a:latin typeface="Georgia"/>
                <a:ea typeface="Georgia"/>
                <a:cs typeface="Georgia"/>
                <a:sym typeface="Georgia"/>
              </a:rPr>
              <a:t>, dando incarico al Servizio Sociale ai sensi dell’art. 25 R.D.L. n. 1404/34.</a:t>
            </a:r>
            <a:endParaRPr>
              <a:solidFill>
                <a:schemeClr val="dk1"/>
              </a:solidFill>
              <a:latin typeface="Georgia"/>
              <a:ea typeface="Georgia"/>
              <a:cs typeface="Georgia"/>
              <a:sym typeface="Georgi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3" name="Shape 253"/>
        <p:cNvGrpSpPr/>
        <p:nvPr/>
      </p:nvGrpSpPr>
      <p:grpSpPr>
        <a:xfrm>
          <a:off x="0" y="0"/>
          <a:ext cx="0" cy="0"/>
          <a:chOff x="0" y="0"/>
          <a:chExt cx="0" cy="0"/>
        </a:xfrm>
      </p:grpSpPr>
      <p:sp>
        <p:nvSpPr>
          <p:cNvPr id="254" name="Google Shape;254;p33"/>
          <p:cNvSpPr txBox="1"/>
          <p:nvPr>
            <p:ph type="title"/>
          </p:nvPr>
        </p:nvSpPr>
        <p:spPr>
          <a:xfrm>
            <a:off x="1297500" y="393750"/>
            <a:ext cx="7038900" cy="573600"/>
          </a:xfrm>
          <a:prstGeom prst="rect">
            <a:avLst/>
          </a:prstGeom>
        </p:spPr>
        <p:txBody>
          <a:bodyPr anchorCtr="0" anchor="t" bIns="91425" lIns="91425" spcFirstLastPara="1" rIns="91425" wrap="square" tIns="91425">
            <a:normAutofit/>
          </a:bodyPr>
          <a:lstStyle/>
          <a:p>
            <a:pPr indent="0" lvl="0" marL="0" rtl="0" algn="just">
              <a:lnSpc>
                <a:spcPct val="115000"/>
              </a:lnSpc>
              <a:spcBef>
                <a:spcPts val="0"/>
              </a:spcBef>
              <a:spcAft>
                <a:spcPts val="1200"/>
              </a:spcAft>
              <a:buNone/>
            </a:pPr>
            <a:r>
              <a:rPr b="1" lang="it" sz="1300">
                <a:solidFill>
                  <a:schemeClr val="dk1"/>
                </a:solidFill>
                <a:latin typeface="Georgia"/>
                <a:ea typeface="Georgia"/>
                <a:cs typeface="Georgia"/>
                <a:sym typeface="Georgia"/>
              </a:rPr>
              <a:t>R.D.L. n. 1404/34</a:t>
            </a:r>
            <a:endParaRPr b="1"/>
          </a:p>
        </p:txBody>
      </p:sp>
      <p:sp>
        <p:nvSpPr>
          <p:cNvPr id="255" name="Google Shape;255;p33"/>
          <p:cNvSpPr txBox="1"/>
          <p:nvPr>
            <p:ph idx="1" type="body"/>
          </p:nvPr>
        </p:nvSpPr>
        <p:spPr>
          <a:xfrm>
            <a:off x="1297500" y="1168975"/>
            <a:ext cx="7038900" cy="34908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SzPts val="1018"/>
              <a:buNone/>
            </a:pPr>
            <a:r>
              <a:rPr b="1" lang="it" sz="1078">
                <a:solidFill>
                  <a:schemeClr val="dk1"/>
                </a:solidFill>
                <a:highlight>
                  <a:srgbClr val="FFFFFF"/>
                </a:highlight>
                <a:latin typeface="Georgia"/>
                <a:ea typeface="Georgia"/>
                <a:cs typeface="Georgia"/>
                <a:sym typeface="Georgia"/>
              </a:rPr>
              <a:t>Articolo 25</a:t>
            </a:r>
            <a:endParaRPr b="1" sz="1078">
              <a:solidFill>
                <a:schemeClr val="dk1"/>
              </a:solidFill>
              <a:highlight>
                <a:srgbClr val="FFFFFF"/>
              </a:highlight>
              <a:latin typeface="Georgia"/>
              <a:ea typeface="Georgia"/>
              <a:cs typeface="Georgia"/>
              <a:sym typeface="Georgia"/>
            </a:endParaRPr>
          </a:p>
          <a:p>
            <a:pPr indent="0" lvl="0" marL="0" rtl="0" algn="l">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Misure applicabili ai </a:t>
            </a:r>
            <a:r>
              <a:rPr b="1" lang="it" sz="1078">
                <a:solidFill>
                  <a:schemeClr val="dk1"/>
                </a:solidFill>
                <a:highlight>
                  <a:srgbClr val="FFFFFF"/>
                </a:highlight>
                <a:latin typeface="Georgia"/>
                <a:ea typeface="Georgia"/>
                <a:cs typeface="Georgia"/>
                <a:sym typeface="Georgia"/>
              </a:rPr>
              <a:t>minori irregolari per condotta o per carattere</a:t>
            </a:r>
            <a:r>
              <a:rPr lang="it" sz="1078">
                <a:solidFill>
                  <a:schemeClr val="dk1"/>
                </a:solidFill>
                <a:highlight>
                  <a:srgbClr val="FFFFFF"/>
                </a:highlight>
                <a:latin typeface="Georgia"/>
                <a:ea typeface="Georgia"/>
                <a:cs typeface="Georgia"/>
                <a:sym typeface="Georgia"/>
              </a:rPr>
              <a:t>.</a:t>
            </a:r>
            <a:endParaRPr sz="1078">
              <a:solidFill>
                <a:schemeClr val="dk1"/>
              </a:solidFill>
              <a:highlight>
                <a:srgbClr val="FFFFFF"/>
              </a:highlight>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Quando un minore degli anni 18 dà manifeste prove di irregolarità della condotta o del carattere, il procuratore della Repubblica, l'ufficio di servizio sociale minorile, i genitori, il tutore, gli organismi di educazione, di protezione e di assistenza dell'infanzia e dell'adolescenza, possono riferire i fatti al Tribunale per i minorenni, il quale, a mezzo di uno dei suoi componenti all'uopo designato dal presidente, esplica approfondite indagini sulla personalità del minore, e dispone con decreto motivato una delle seguenti misure:</a:t>
            </a:r>
            <a:endParaRPr sz="1078">
              <a:solidFill>
                <a:schemeClr val="dk1"/>
              </a:solidFill>
              <a:highlight>
                <a:srgbClr val="FFFFFF"/>
              </a:highlight>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1) affidamento del minore al servizio sociale minorile;</a:t>
            </a:r>
            <a:endParaRPr sz="1078">
              <a:solidFill>
                <a:schemeClr val="dk1"/>
              </a:solidFill>
              <a:highlight>
                <a:srgbClr val="FFFFFF"/>
              </a:highlight>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2) collocamento in una casa di rieducazione od in un istituto medico-psico-pedagogico.</a:t>
            </a:r>
            <a:endParaRPr sz="1078">
              <a:solidFill>
                <a:schemeClr val="dk1"/>
              </a:solidFill>
              <a:highlight>
                <a:srgbClr val="FFFFFF"/>
              </a:highlight>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Il provvedimento è deliberato in Camera di consiglio con l'intervento del minore, dell'esercente la patria potestà o la tutela, sentito il pubblico ministero. Nel procedimento è consentita l'assistenza del difensore.</a:t>
            </a:r>
            <a:endParaRPr sz="1078">
              <a:solidFill>
                <a:schemeClr val="dk1"/>
              </a:solidFill>
              <a:highlight>
                <a:srgbClr val="FFFFFF"/>
              </a:highlight>
              <a:latin typeface="Georgia"/>
              <a:ea typeface="Georgia"/>
              <a:cs typeface="Georgia"/>
              <a:sym typeface="Georgia"/>
            </a:endParaRPr>
          </a:p>
          <a:p>
            <a:pPr indent="0" lvl="0" marL="0" rtl="0" algn="just">
              <a:lnSpc>
                <a:spcPct val="95000"/>
              </a:lnSpc>
              <a:spcBef>
                <a:spcPts val="1200"/>
              </a:spcBef>
              <a:spcAft>
                <a:spcPts val="0"/>
              </a:spcAft>
              <a:buSzPts val="1018"/>
              <a:buNone/>
            </a:pPr>
            <a:r>
              <a:rPr lang="it" sz="1078">
                <a:solidFill>
                  <a:schemeClr val="dk1"/>
                </a:solidFill>
                <a:highlight>
                  <a:srgbClr val="FFFFFF"/>
                </a:highlight>
                <a:latin typeface="Georgia"/>
                <a:ea typeface="Georgia"/>
                <a:cs typeface="Georgia"/>
                <a:sym typeface="Georgia"/>
              </a:rPr>
              <a:t>Le spese di affidamento o di ricovero, da anticiparsi dall'Erario, sono a carico dei genitori. In mancanza dei genitori sono tenuti a rimborsare tali rette gli esercenti la tutela, quando</a:t>
            </a:r>
            <a:r>
              <a:rPr lang="it" sz="1178">
                <a:solidFill>
                  <a:schemeClr val="dk1"/>
                </a:solidFill>
                <a:highlight>
                  <a:srgbClr val="FFFFFF"/>
                </a:highlight>
                <a:latin typeface="Georgia"/>
                <a:ea typeface="Georgia"/>
                <a:cs typeface="Georgia"/>
                <a:sym typeface="Georgia"/>
              </a:rPr>
              <a:t> </a:t>
            </a:r>
            <a:r>
              <a:rPr lang="it" sz="1078">
                <a:solidFill>
                  <a:schemeClr val="dk1"/>
                </a:solidFill>
                <a:highlight>
                  <a:srgbClr val="FFFFFF"/>
                </a:highlight>
                <a:latin typeface="Georgia"/>
                <a:ea typeface="Georgia"/>
                <a:cs typeface="Georgia"/>
                <a:sym typeface="Georgia"/>
              </a:rPr>
              <a:t>il patrimonio del minore lo consente (1).</a:t>
            </a:r>
            <a:endParaRPr sz="1078">
              <a:solidFill>
                <a:schemeClr val="dk1"/>
              </a:solidFill>
              <a:highlight>
                <a:srgbClr val="FFFFFF"/>
              </a:highlight>
              <a:latin typeface="Georgia"/>
              <a:ea typeface="Georgia"/>
              <a:cs typeface="Georgia"/>
              <a:sym typeface="Georgia"/>
            </a:endParaRPr>
          </a:p>
          <a:p>
            <a:pPr indent="0" lvl="0" marL="0" rtl="0" algn="l">
              <a:lnSpc>
                <a:spcPct val="95000"/>
              </a:lnSpc>
              <a:spcBef>
                <a:spcPts val="1200"/>
              </a:spcBef>
              <a:spcAft>
                <a:spcPts val="1200"/>
              </a:spcAft>
              <a:buSzPts val="1018"/>
              <a:buNone/>
            </a:pPr>
            <a:r>
              <a:rPr lang="it" sz="978">
                <a:solidFill>
                  <a:schemeClr val="dk1"/>
                </a:solidFill>
                <a:highlight>
                  <a:srgbClr val="FFFFFF"/>
                </a:highlight>
                <a:latin typeface="Georgia"/>
                <a:ea typeface="Georgia"/>
                <a:cs typeface="Georgia"/>
                <a:sym typeface="Georgia"/>
              </a:rPr>
              <a:t>(1) Articolo così sostituito dalla l. 25 luglio 1956, n. 888.</a:t>
            </a:r>
            <a:endParaRPr sz="1302">
              <a:solidFill>
                <a:schemeClr val="dk1"/>
              </a:solidFill>
              <a:latin typeface="Georgia"/>
              <a:ea typeface="Georgia"/>
              <a:cs typeface="Georgia"/>
              <a:sym typeface="Georgi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59" name="Shape 259"/>
        <p:cNvGrpSpPr/>
        <p:nvPr/>
      </p:nvGrpSpPr>
      <p:grpSpPr>
        <a:xfrm>
          <a:off x="0" y="0"/>
          <a:ext cx="0" cy="0"/>
          <a:chOff x="0" y="0"/>
          <a:chExt cx="0" cy="0"/>
        </a:xfrm>
      </p:grpSpPr>
      <p:sp>
        <p:nvSpPr>
          <p:cNvPr id="260" name="Google Shape;260;p34"/>
          <p:cNvSpPr txBox="1"/>
          <p:nvPr>
            <p:ph type="title"/>
          </p:nvPr>
        </p:nvSpPr>
        <p:spPr>
          <a:xfrm>
            <a:off x="1297500" y="393750"/>
            <a:ext cx="7038900" cy="7188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Responsabilità degli insegnanti ex art. 2048 C.C.</a:t>
            </a:r>
            <a:endParaRPr b="1">
              <a:solidFill>
                <a:schemeClr val="dk1"/>
              </a:solidFill>
              <a:latin typeface="Georgia"/>
              <a:ea typeface="Georgia"/>
              <a:cs typeface="Georgia"/>
              <a:sym typeface="Georgia"/>
            </a:endParaRPr>
          </a:p>
        </p:txBody>
      </p:sp>
      <p:sp>
        <p:nvSpPr>
          <p:cNvPr id="261" name="Google Shape;261;p34"/>
          <p:cNvSpPr txBox="1"/>
          <p:nvPr>
            <p:ph idx="1" type="body"/>
          </p:nvPr>
        </p:nvSpPr>
        <p:spPr>
          <a:xfrm>
            <a:off x="1297500" y="1160925"/>
            <a:ext cx="7038900" cy="36519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Comma 2:</a:t>
            </a:r>
            <a:r>
              <a:rPr lang="it">
                <a:solidFill>
                  <a:schemeClr val="dk1"/>
                </a:solidFill>
                <a:latin typeface="Georgia"/>
                <a:ea typeface="Georgia"/>
                <a:cs typeface="Georgia"/>
                <a:sym typeface="Georgia"/>
              </a:rPr>
              <a:t> I precettori e coloro che insegnano un mestiere o un’arte sono responsabili del danno cagionato dal fatto illecito dei loro allievi e apprendisti </a:t>
            </a:r>
            <a:r>
              <a:rPr b="1" lang="it">
                <a:solidFill>
                  <a:schemeClr val="dk1"/>
                </a:solidFill>
                <a:latin typeface="Georgia"/>
                <a:ea typeface="Georgia"/>
                <a:cs typeface="Georgia"/>
                <a:sym typeface="Georgia"/>
              </a:rPr>
              <a:t>nel tempo in cui sono sotto la loro vigilanza</a:t>
            </a:r>
            <a:r>
              <a:rPr lang="it">
                <a:solidFill>
                  <a:schemeClr val="dk1"/>
                </a:solidFill>
                <a:latin typeface="Georgia"/>
                <a:ea typeface="Georgia"/>
                <a:cs typeface="Georgia"/>
                <a:sym typeface="Georgia"/>
              </a:rPr>
              <a:t>. Maggiore specificità dell’obbligo imposto: responsabilità per </a:t>
            </a:r>
            <a:r>
              <a:rPr i="1" lang="it">
                <a:solidFill>
                  <a:schemeClr val="dk1"/>
                </a:solidFill>
                <a:latin typeface="Georgia"/>
                <a:ea typeface="Georgia"/>
                <a:cs typeface="Georgia"/>
                <a:sym typeface="Georgia"/>
              </a:rPr>
              <a:t>culpa in vigilando</a:t>
            </a:r>
            <a:r>
              <a:rPr lang="it">
                <a:solidFill>
                  <a:schemeClr val="dk1"/>
                </a:solidFill>
                <a:latin typeface="Georgia"/>
                <a:ea typeface="Georgia"/>
                <a:cs typeface="Georgia"/>
                <a:sym typeface="Georgia"/>
              </a:rPr>
              <a:t>.</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Il danneggiato deve provare esclusivamente il danno e il fatto che si sia verificato nel tempo in cui il danneggiante (</a:t>
            </a:r>
            <a:r>
              <a:rPr b="1" lang="it">
                <a:solidFill>
                  <a:schemeClr val="dk1"/>
                </a:solidFill>
                <a:latin typeface="Georgia"/>
                <a:ea typeface="Georgia"/>
                <a:cs typeface="Georgia"/>
                <a:sym typeface="Georgia"/>
              </a:rPr>
              <a:t>e/o il danneggiato</a:t>
            </a:r>
            <a:r>
              <a:rPr lang="it">
                <a:solidFill>
                  <a:schemeClr val="dk1"/>
                </a:solidFill>
                <a:latin typeface="Georgia"/>
                <a:ea typeface="Georgia"/>
                <a:cs typeface="Georgia"/>
                <a:sym typeface="Georgia"/>
              </a:rPr>
              <a:t>) si trovava sottoposto alla vigilanza dell’istituzione scolastica (Cass. 14701/2016):</a:t>
            </a:r>
            <a:endParaRPr>
              <a:solidFill>
                <a:schemeClr val="dk1"/>
              </a:solidFill>
              <a:latin typeface="Georgia"/>
              <a:ea typeface="Georgia"/>
              <a:cs typeface="Georgia"/>
              <a:sym typeface="Georgia"/>
            </a:endParaRPr>
          </a:p>
          <a:p>
            <a:pPr indent="-311150" lvl="0" marL="457200" rtl="0" algn="l">
              <a:spcBef>
                <a:spcPts val="1200"/>
              </a:spcBef>
              <a:spcAft>
                <a:spcPts val="0"/>
              </a:spcAft>
              <a:buClr>
                <a:schemeClr val="dk1"/>
              </a:buClr>
              <a:buSzPts val="1300"/>
              <a:buFont typeface="Georgia"/>
              <a:buChar char="-"/>
            </a:pPr>
            <a:r>
              <a:rPr lang="it">
                <a:solidFill>
                  <a:schemeClr val="dk1"/>
                </a:solidFill>
                <a:latin typeface="Georgia"/>
                <a:ea typeface="Georgia"/>
                <a:cs typeface="Georgia"/>
                <a:sym typeface="Georgia"/>
              </a:rPr>
              <a:t>nel tempo dall’uscita dallo scuolabus fino al raggiungimento della scuola e viceversa </a:t>
            </a:r>
            <a:r>
              <a:rPr lang="it">
                <a:solidFill>
                  <a:schemeClr val="dk1"/>
                </a:solidFill>
                <a:latin typeface="Georgia"/>
                <a:ea typeface="Georgia"/>
                <a:cs typeface="Georgia"/>
                <a:sym typeface="Georgia"/>
              </a:rPr>
              <a:t>(Cass. n. 21593/2017)</a:t>
            </a:r>
            <a:r>
              <a:rPr lang="it">
                <a:solidFill>
                  <a:schemeClr val="dk1"/>
                </a:solidFill>
                <a:latin typeface="Georgia"/>
                <a:ea typeface="Georgia"/>
                <a:cs typeface="Georgia"/>
                <a:sym typeface="Georgia"/>
              </a:rPr>
              <a:t>;</a:t>
            </a:r>
            <a:endParaRPr>
              <a:solidFill>
                <a:schemeClr val="dk1"/>
              </a:solidFill>
              <a:latin typeface="Georgia"/>
              <a:ea typeface="Georgia"/>
              <a:cs typeface="Georgia"/>
              <a:sym typeface="Georgia"/>
            </a:endParaRPr>
          </a:p>
          <a:p>
            <a:pPr indent="-311150" lvl="0" marL="457200" rtl="0" algn="l">
              <a:spcBef>
                <a:spcPts val="0"/>
              </a:spcBef>
              <a:spcAft>
                <a:spcPts val="0"/>
              </a:spcAft>
              <a:buClr>
                <a:schemeClr val="dk1"/>
              </a:buClr>
              <a:buSzPts val="1300"/>
              <a:buFont typeface="Georgia"/>
              <a:buChar char="-"/>
            </a:pPr>
            <a:r>
              <a:rPr lang="it">
                <a:solidFill>
                  <a:schemeClr val="dk1"/>
                </a:solidFill>
                <a:latin typeface="Georgia"/>
                <a:ea typeface="Georgia"/>
                <a:cs typeface="Georgia"/>
                <a:sym typeface="Georgia"/>
              </a:rPr>
              <a:t>nelle pertinenze della scuola, anche dopo l’uscita, se l’azione ha avuto origine nella scuola e si è protratta all’esterno (Trib. Roma n. 6919/2018);</a:t>
            </a:r>
            <a:endParaRPr>
              <a:solidFill>
                <a:schemeClr val="dk1"/>
              </a:solidFill>
              <a:latin typeface="Georgia"/>
              <a:ea typeface="Georgia"/>
              <a:cs typeface="Georgia"/>
              <a:sym typeface="Georgia"/>
            </a:endParaRPr>
          </a:p>
          <a:p>
            <a:pPr indent="-311150" lvl="0" marL="457200" rtl="0" algn="l">
              <a:spcBef>
                <a:spcPts val="0"/>
              </a:spcBef>
              <a:spcAft>
                <a:spcPts val="0"/>
              </a:spcAft>
              <a:buClr>
                <a:schemeClr val="dk1"/>
              </a:buClr>
              <a:buSzPts val="1300"/>
              <a:buFont typeface="Georgia"/>
              <a:buChar char="-"/>
            </a:pPr>
            <a:r>
              <a:rPr lang="it">
                <a:solidFill>
                  <a:schemeClr val="dk1"/>
                </a:solidFill>
                <a:latin typeface="Georgia"/>
                <a:ea typeface="Georgia"/>
                <a:cs typeface="Georgia"/>
                <a:sym typeface="Georgia"/>
              </a:rPr>
              <a:t>fuori dall’orario delle lezioni, ove sia consentito agli alunni l’anticipato ingresso nella scuola o la successiva sosta (Cass. n. 14701/2016; n. 1623/1994);</a:t>
            </a:r>
            <a:endParaRPr>
              <a:solidFill>
                <a:schemeClr val="dk1"/>
              </a:solidFill>
              <a:latin typeface="Georgia"/>
              <a:ea typeface="Georgia"/>
              <a:cs typeface="Georgia"/>
              <a:sym typeface="Georgia"/>
            </a:endParaRPr>
          </a:p>
          <a:p>
            <a:pPr indent="-311150" lvl="0" marL="457200" marR="0" rtl="0" algn="l">
              <a:lnSpc>
                <a:spcPct val="115000"/>
              </a:lnSpc>
              <a:spcBef>
                <a:spcPts val="0"/>
              </a:spcBef>
              <a:spcAft>
                <a:spcPts val="0"/>
              </a:spcAft>
              <a:buClr>
                <a:schemeClr val="dk1"/>
              </a:buClr>
              <a:buSzPts val="1300"/>
              <a:buFont typeface="Georgia"/>
              <a:buChar char="-"/>
            </a:pPr>
            <a:r>
              <a:rPr lang="it">
                <a:solidFill>
                  <a:schemeClr val="dk1"/>
                </a:solidFill>
                <a:latin typeface="Georgia"/>
                <a:ea typeface="Georgia"/>
                <a:cs typeface="Georgia"/>
                <a:sym typeface="Georgia"/>
              </a:rPr>
              <a:t>fino al subentro dei genitori o di loro incaricati (Cass. </a:t>
            </a:r>
            <a:r>
              <a:rPr lang="it">
                <a:solidFill>
                  <a:schemeClr val="dk1"/>
                </a:solidFill>
                <a:latin typeface="Georgia"/>
                <a:ea typeface="Georgia"/>
                <a:cs typeface="Georgia"/>
                <a:sym typeface="Georgia"/>
              </a:rPr>
              <a:t>n. 3074/</a:t>
            </a:r>
            <a:r>
              <a:rPr lang="it">
                <a:solidFill>
                  <a:schemeClr val="dk1"/>
                </a:solidFill>
                <a:latin typeface="Georgia"/>
                <a:ea typeface="Georgia"/>
                <a:cs typeface="Georgia"/>
                <a:sym typeface="Georgia"/>
              </a:rPr>
              <a:t>1999).</a:t>
            </a:r>
            <a:endParaRPr>
              <a:solidFill>
                <a:schemeClr val="dk1"/>
              </a:solidFill>
              <a:latin typeface="Georgia"/>
              <a:ea typeface="Georgia"/>
              <a:cs typeface="Georgia"/>
              <a:sym typeface="Georgi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65" name="Shape 265"/>
        <p:cNvGrpSpPr/>
        <p:nvPr/>
      </p:nvGrpSpPr>
      <p:grpSpPr>
        <a:xfrm>
          <a:off x="0" y="0"/>
          <a:ext cx="0" cy="0"/>
          <a:chOff x="0" y="0"/>
          <a:chExt cx="0" cy="0"/>
        </a:xfrm>
      </p:grpSpPr>
      <p:sp>
        <p:nvSpPr>
          <p:cNvPr id="266" name="Google Shape;266;p35"/>
          <p:cNvSpPr txBox="1"/>
          <p:nvPr>
            <p:ph type="title"/>
          </p:nvPr>
        </p:nvSpPr>
        <p:spPr>
          <a:xfrm>
            <a:off x="1297500" y="393750"/>
            <a:ext cx="7038900" cy="6543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i="1" lang="it">
                <a:solidFill>
                  <a:schemeClr val="dk1"/>
                </a:solidFill>
                <a:latin typeface="Georgia"/>
                <a:ea typeface="Georgia"/>
                <a:cs typeface="Georgia"/>
                <a:sym typeface="Georgia"/>
              </a:rPr>
              <a:t>Culpa in organizzando</a:t>
            </a:r>
            <a:r>
              <a:rPr b="1" lang="it">
                <a:solidFill>
                  <a:schemeClr val="dk1"/>
                </a:solidFill>
                <a:latin typeface="Georgia"/>
                <a:ea typeface="Georgia"/>
                <a:cs typeface="Georgia"/>
                <a:sym typeface="Georgia"/>
              </a:rPr>
              <a:t> della scuola</a:t>
            </a:r>
            <a:endParaRPr b="1">
              <a:solidFill>
                <a:schemeClr val="dk1"/>
              </a:solidFill>
              <a:latin typeface="Georgia"/>
              <a:ea typeface="Georgia"/>
              <a:cs typeface="Georgia"/>
              <a:sym typeface="Georgia"/>
            </a:endParaRPr>
          </a:p>
        </p:txBody>
      </p:sp>
      <p:sp>
        <p:nvSpPr>
          <p:cNvPr id="267" name="Google Shape;267;p35"/>
          <p:cNvSpPr txBox="1"/>
          <p:nvPr>
            <p:ph idx="1" type="body"/>
          </p:nvPr>
        </p:nvSpPr>
        <p:spPr>
          <a:xfrm>
            <a:off x="1297500" y="1386650"/>
            <a:ext cx="7038900" cy="30921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lang="it">
                <a:solidFill>
                  <a:schemeClr val="dk1"/>
                </a:solidFill>
                <a:latin typeface="Georgia"/>
                <a:ea typeface="Georgia"/>
                <a:cs typeface="Georgia"/>
                <a:sym typeface="Georgia"/>
              </a:rPr>
              <a:t>L’insegnante è responsabile salvo il </a:t>
            </a:r>
            <a:r>
              <a:rPr b="1" lang="it">
                <a:solidFill>
                  <a:schemeClr val="dk1"/>
                </a:solidFill>
                <a:latin typeface="Georgia"/>
                <a:ea typeface="Georgia"/>
                <a:cs typeface="Georgia"/>
                <a:sym typeface="Georgia"/>
              </a:rPr>
              <a:t>caso fortuito</a:t>
            </a:r>
            <a:r>
              <a:rPr lang="it">
                <a:solidFill>
                  <a:schemeClr val="dk1"/>
                </a:solidFill>
                <a:latin typeface="Georgia"/>
                <a:ea typeface="Georgia"/>
                <a:cs typeface="Georgia"/>
                <a:sym typeface="Georgia"/>
              </a:rPr>
              <a:t>, ovvero l’</a:t>
            </a:r>
            <a:r>
              <a:rPr b="1" lang="it">
                <a:solidFill>
                  <a:schemeClr val="dk1"/>
                </a:solidFill>
                <a:latin typeface="Georgia"/>
                <a:ea typeface="Georgia"/>
                <a:cs typeface="Georgia"/>
                <a:sym typeface="Georgia"/>
              </a:rPr>
              <a:t>evento imprevedibile</a:t>
            </a:r>
            <a:r>
              <a:rPr lang="it">
                <a:solidFill>
                  <a:schemeClr val="dk1"/>
                </a:solidFill>
                <a:latin typeface="Georgia"/>
                <a:ea typeface="Georgia"/>
                <a:cs typeface="Georgia"/>
                <a:sym typeface="Georgia"/>
              </a:rPr>
              <a:t> ed </a:t>
            </a:r>
            <a:r>
              <a:rPr b="1" lang="it">
                <a:solidFill>
                  <a:schemeClr val="dk1"/>
                </a:solidFill>
                <a:latin typeface="Georgia"/>
                <a:ea typeface="Georgia"/>
                <a:cs typeface="Georgia"/>
                <a:sym typeface="Georgia"/>
              </a:rPr>
              <a:t>eccezionale</a:t>
            </a:r>
            <a:r>
              <a:rPr lang="it">
                <a:solidFill>
                  <a:schemeClr val="dk1"/>
                </a:solidFill>
                <a:latin typeface="Georgia"/>
                <a:ea typeface="Georgia"/>
                <a:cs typeface="Georgia"/>
                <a:sym typeface="Georgia"/>
              </a:rPr>
              <a:t>, il fatto </a:t>
            </a:r>
            <a:r>
              <a:rPr b="1" lang="it">
                <a:solidFill>
                  <a:schemeClr val="dk1"/>
                </a:solidFill>
                <a:latin typeface="Georgia"/>
                <a:ea typeface="Georgia"/>
                <a:cs typeface="Georgia"/>
                <a:sym typeface="Georgia"/>
              </a:rPr>
              <a:t>repentino</a:t>
            </a:r>
            <a:r>
              <a:rPr lang="it">
                <a:solidFill>
                  <a:schemeClr val="dk1"/>
                </a:solidFill>
                <a:latin typeface="Georgia"/>
                <a:ea typeface="Georgia"/>
                <a:cs typeface="Georgia"/>
                <a:sym typeface="Georgia"/>
              </a:rPr>
              <a:t>, il comportamento che logicamente e nel contesto specifico non si può immaginare che gli studenti possano assumere, considerata l’età, il grado di maturazione, gli eventuali segnali che siano stati già lanciati dal corpo studentesco.</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1200"/>
              </a:spcAft>
              <a:buNone/>
            </a:pPr>
            <a:r>
              <a:rPr lang="it">
                <a:solidFill>
                  <a:schemeClr val="dk1"/>
                </a:solidFill>
                <a:latin typeface="Georgia"/>
                <a:ea typeface="Georgia"/>
                <a:cs typeface="Georgia"/>
                <a:sym typeface="Georgia"/>
              </a:rPr>
              <a:t>L’amministrazione scolastica è responsabile anche per </a:t>
            </a:r>
            <a:r>
              <a:rPr i="1" lang="it">
                <a:solidFill>
                  <a:schemeClr val="dk1"/>
                </a:solidFill>
                <a:latin typeface="Georgia"/>
                <a:ea typeface="Georgia"/>
                <a:cs typeface="Georgia"/>
                <a:sym typeface="Georgia"/>
              </a:rPr>
              <a:t>culpa in organizzando</a:t>
            </a:r>
            <a:r>
              <a:rPr lang="it">
                <a:solidFill>
                  <a:schemeClr val="dk1"/>
                </a:solidFill>
                <a:latin typeface="Georgia"/>
                <a:ea typeface="Georgia"/>
                <a:cs typeface="Georgia"/>
                <a:sym typeface="Georgia"/>
              </a:rPr>
              <a:t>: </a:t>
            </a:r>
            <a:r>
              <a:rPr lang="it">
                <a:solidFill>
                  <a:schemeClr val="dk1"/>
                </a:solidFill>
                <a:latin typeface="Georgia"/>
                <a:ea typeface="Georgia"/>
                <a:cs typeface="Georgia"/>
                <a:sym typeface="Georgia"/>
              </a:rPr>
              <a:t>è necessario non solo dimostrare di non essere stati in grado di spiegare un intervento correttivo o repressivo, ma anche “</a:t>
            </a:r>
            <a:r>
              <a:rPr b="1" i="1" lang="it">
                <a:solidFill>
                  <a:schemeClr val="dk1"/>
                </a:solidFill>
                <a:latin typeface="Georgia"/>
                <a:ea typeface="Georgia"/>
                <a:cs typeface="Georgia"/>
                <a:sym typeface="Georgia"/>
              </a:rPr>
              <a:t>di aver adottato, in via preventiva tutte le misure disciplinari od organizzative idonee ad evitare il sorgere di situazioni pericolose</a:t>
            </a:r>
            <a:r>
              <a:rPr lang="it">
                <a:solidFill>
                  <a:schemeClr val="dk1"/>
                </a:solidFill>
                <a:latin typeface="Georgia"/>
                <a:ea typeface="Georgia"/>
                <a:cs typeface="Georgia"/>
                <a:sym typeface="Georgia"/>
              </a:rPr>
              <a:t>” (Corte di Cassazione, Sez. III, del 2003, n. 2657) </a:t>
            </a:r>
            <a:endParaRPr>
              <a:solidFill>
                <a:schemeClr val="dk1"/>
              </a:solidFill>
              <a:latin typeface="Georgia"/>
              <a:ea typeface="Georgia"/>
              <a:cs typeface="Georgia"/>
              <a:sym typeface="Georgi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1" name="Shape 271"/>
        <p:cNvGrpSpPr/>
        <p:nvPr/>
      </p:nvGrpSpPr>
      <p:grpSpPr>
        <a:xfrm>
          <a:off x="0" y="0"/>
          <a:ext cx="0" cy="0"/>
          <a:chOff x="0" y="0"/>
          <a:chExt cx="0" cy="0"/>
        </a:xfrm>
      </p:grpSpPr>
      <p:sp>
        <p:nvSpPr>
          <p:cNvPr id="272" name="Google Shape;272;p36"/>
          <p:cNvSpPr txBox="1"/>
          <p:nvPr>
            <p:ph type="title"/>
          </p:nvPr>
        </p:nvSpPr>
        <p:spPr>
          <a:xfrm>
            <a:off x="1297500" y="393750"/>
            <a:ext cx="7038900" cy="501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Responsabilità contrattuale / extracontrattuale</a:t>
            </a:r>
            <a:endParaRPr b="1">
              <a:solidFill>
                <a:schemeClr val="dk1"/>
              </a:solidFill>
              <a:latin typeface="Georgia"/>
              <a:ea typeface="Georgia"/>
              <a:cs typeface="Georgia"/>
              <a:sym typeface="Georgia"/>
            </a:endParaRPr>
          </a:p>
        </p:txBody>
      </p:sp>
      <p:sp>
        <p:nvSpPr>
          <p:cNvPr id="273" name="Google Shape;273;p36"/>
          <p:cNvSpPr txBox="1"/>
          <p:nvPr>
            <p:ph idx="1" type="body"/>
          </p:nvPr>
        </p:nvSpPr>
        <p:spPr>
          <a:xfrm>
            <a:off x="1297500" y="967425"/>
            <a:ext cx="7038900" cy="3918000"/>
          </a:xfrm>
          <a:prstGeom prst="rect">
            <a:avLst/>
          </a:prstGeom>
        </p:spPr>
        <p:txBody>
          <a:bodyPr anchorCtr="0" anchor="t" bIns="91425" lIns="91425" spcFirstLastPara="1" rIns="91425" wrap="square" tIns="91425">
            <a:noAutofit/>
          </a:bodyPr>
          <a:lstStyle/>
          <a:p>
            <a:pPr indent="0" lvl="0" marL="0" rtl="0" algn="just">
              <a:lnSpc>
                <a:spcPct val="95000"/>
              </a:lnSpc>
              <a:spcBef>
                <a:spcPts val="0"/>
              </a:spcBef>
              <a:spcAft>
                <a:spcPts val="0"/>
              </a:spcAft>
              <a:buSzPts val="852"/>
              <a:buNone/>
            </a:pPr>
            <a:r>
              <a:rPr lang="it" sz="1107">
                <a:solidFill>
                  <a:schemeClr val="dk1"/>
                </a:solidFill>
                <a:latin typeface="Georgia"/>
                <a:ea typeface="Georgia"/>
                <a:cs typeface="Georgia"/>
                <a:sym typeface="Georgia"/>
              </a:rPr>
              <a:t>Concorrono entrambi i titoli di responsabilità, se il danneggiato è a sua volta uno studente </a:t>
            </a:r>
            <a:r>
              <a:rPr b="1" lang="it" sz="1107">
                <a:solidFill>
                  <a:schemeClr val="dk1"/>
                </a:solidFill>
                <a:latin typeface="Georgia"/>
                <a:ea typeface="Georgia"/>
                <a:cs typeface="Georgia"/>
                <a:sym typeface="Georgia"/>
              </a:rPr>
              <a:t>affidato</a:t>
            </a:r>
            <a:r>
              <a:rPr lang="it" sz="1107">
                <a:solidFill>
                  <a:schemeClr val="dk1"/>
                </a:solidFill>
                <a:latin typeface="Georgia"/>
                <a:ea typeface="Georgia"/>
                <a:cs typeface="Georgia"/>
                <a:sym typeface="Georgia"/>
              </a:rPr>
              <a:t> all’amministrazione scolastica (</a:t>
            </a:r>
            <a:r>
              <a:rPr b="1" lang="it" sz="1107">
                <a:solidFill>
                  <a:schemeClr val="dk1"/>
                </a:solidFill>
                <a:latin typeface="Georgia"/>
                <a:ea typeface="Georgia"/>
                <a:cs typeface="Georgia"/>
                <a:sym typeface="Georgia"/>
              </a:rPr>
              <a:t>Cass. n. 8811/2020:</a:t>
            </a:r>
            <a:r>
              <a:rPr lang="it" sz="1107">
                <a:solidFill>
                  <a:schemeClr val="dk1"/>
                </a:solidFill>
                <a:latin typeface="Georgia"/>
                <a:ea typeface="Georgia"/>
                <a:cs typeface="Georgia"/>
                <a:sym typeface="Georgia"/>
              </a:rPr>
              <a:t> </a:t>
            </a:r>
            <a:r>
              <a:rPr i="1" lang="it" sz="1107">
                <a:solidFill>
                  <a:schemeClr val="dk1"/>
                </a:solidFill>
                <a:latin typeface="Georgia"/>
                <a:ea typeface="Georgia"/>
                <a:cs typeface="Georgia"/>
                <a:sym typeface="Georgia"/>
              </a:rPr>
              <a:t>L'accoglimento della domanda di iscrizione, con la conseguente ammissione dell'allievo a scuola, </a:t>
            </a:r>
            <a:r>
              <a:rPr b="1" i="1" lang="it" sz="1107">
                <a:solidFill>
                  <a:schemeClr val="dk1"/>
                </a:solidFill>
                <a:latin typeface="Georgia"/>
                <a:ea typeface="Georgia"/>
                <a:cs typeface="Georgia"/>
                <a:sym typeface="Georgia"/>
              </a:rPr>
              <a:t>determina l'instaurazione di un vincolo negoziale dal quale sorge a carico dell'istituto l'obbligazione di vigilare sulla sicurezza e l'incolumità del medesimo allievo </a:t>
            </a:r>
            <a:r>
              <a:rPr i="1" lang="it" sz="1107">
                <a:solidFill>
                  <a:schemeClr val="dk1"/>
                </a:solidFill>
                <a:latin typeface="Georgia"/>
                <a:ea typeface="Georgia"/>
                <a:cs typeface="Georgia"/>
                <a:sym typeface="Georgia"/>
              </a:rPr>
              <a:t>nel tempo in cui questi fruisce della prestazione scolastica in tutte le sue espressioni e, quindi, di predisporre gli accorgimenti necessari affinché non venga arrecato danno agli alunni in relazione alle circostanze del caso concreto. Tali circostanze possono essere ordinarie, come l'età degli studenti, che impone un controllo crescente con la diminuzione della stessa età, od eccezionali, implicando, allora, la prevedibilità di pericoli derivanti dalle cose e da persone, anche estranee alla scuola e non conosciute dalla direzione didattica, ma autorizzate a circolarvi liberamente per il compimento della loro attività</a:t>
            </a:r>
            <a:r>
              <a:rPr lang="it" sz="1107">
                <a:solidFill>
                  <a:schemeClr val="dk1"/>
                </a:solidFill>
                <a:latin typeface="Georgia"/>
                <a:ea typeface="Georgia"/>
                <a:cs typeface="Georgia"/>
                <a:sym typeface="Georgia"/>
              </a:rPr>
              <a:t>)</a:t>
            </a:r>
            <a:r>
              <a:rPr i="1" lang="it" sz="1107">
                <a:solidFill>
                  <a:schemeClr val="dk1"/>
                </a:solidFill>
                <a:latin typeface="Georgia"/>
                <a:ea typeface="Georgia"/>
                <a:cs typeface="Georgia"/>
                <a:sym typeface="Georgia"/>
              </a:rPr>
              <a:t>.</a:t>
            </a:r>
            <a:endParaRPr i="1" sz="1107">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852"/>
              <a:buNone/>
            </a:pPr>
            <a:r>
              <a:rPr b="1" lang="it" sz="1130">
                <a:solidFill>
                  <a:srgbClr val="000000"/>
                </a:solidFill>
                <a:latin typeface="Georgia"/>
                <a:ea typeface="Georgia"/>
                <a:cs typeface="Georgia"/>
                <a:sym typeface="Georgia"/>
              </a:rPr>
              <a:t>SS.UU. n. 9346/</a:t>
            </a:r>
            <a:r>
              <a:rPr b="1" lang="it" sz="1130">
                <a:solidFill>
                  <a:srgbClr val="000000"/>
                </a:solidFill>
                <a:latin typeface="Georgia"/>
                <a:ea typeface="Georgia"/>
                <a:cs typeface="Georgia"/>
                <a:sym typeface="Georgia"/>
              </a:rPr>
              <a:t>2002:</a:t>
            </a:r>
            <a:r>
              <a:rPr lang="it" sz="1030">
                <a:solidFill>
                  <a:srgbClr val="000000"/>
                </a:solidFill>
                <a:latin typeface="Georgia"/>
                <a:ea typeface="Georgia"/>
                <a:cs typeface="Georgia"/>
                <a:sym typeface="Georgia"/>
              </a:rPr>
              <a:t> </a:t>
            </a:r>
            <a:r>
              <a:rPr i="1" lang="it" sz="1107">
                <a:solidFill>
                  <a:schemeClr val="dk1"/>
                </a:solidFill>
                <a:latin typeface="Georgia"/>
                <a:ea typeface="Georgia"/>
                <a:cs typeface="Georgia"/>
                <a:sym typeface="Georgia"/>
              </a:rPr>
              <a:t>la presunzione di responsabilità posta a carico dei precettori dall'art. 2048, secondo comma, c.c., trova applicazione in relazione al danno causato dal fatto illecito dell'allievo </a:t>
            </a:r>
            <a:r>
              <a:rPr b="1" lang="it" sz="1130">
                <a:solidFill>
                  <a:srgbClr val="000000"/>
                </a:solidFill>
                <a:latin typeface="Georgia"/>
                <a:ea typeface="Georgia"/>
                <a:cs typeface="Georgia"/>
                <a:sym typeface="Georgia"/>
              </a:rPr>
              <a:t>nei confronti dei terzi</a:t>
            </a:r>
            <a:r>
              <a:rPr i="1" lang="it" sz="1107">
                <a:solidFill>
                  <a:schemeClr val="dk1"/>
                </a:solidFill>
                <a:latin typeface="Georgia"/>
                <a:ea typeface="Georgia"/>
                <a:cs typeface="Georgia"/>
                <a:sym typeface="Georgia"/>
              </a:rPr>
              <a:t>; in relazione al danno cagionato a sè stesso non trova applicazione poiché non esiste in tal caso un fatto illecito obiettivamente antigiuridico. In detta seconda ipotesi, la responsabilità dell'istituto scolastico e dell'insegnante </a:t>
            </a:r>
            <a:r>
              <a:rPr b="1" lang="it" sz="1130">
                <a:solidFill>
                  <a:srgbClr val="000000"/>
                </a:solidFill>
                <a:latin typeface="Georgia"/>
                <a:ea typeface="Georgia"/>
                <a:cs typeface="Georgia"/>
                <a:sym typeface="Georgia"/>
              </a:rPr>
              <a:t>non ha natura extracontrattuale, bensì contrattuale</a:t>
            </a:r>
            <a:r>
              <a:rPr i="1" lang="it" sz="1107">
                <a:solidFill>
                  <a:schemeClr val="dk1"/>
                </a:solidFill>
                <a:latin typeface="Georgia"/>
                <a:ea typeface="Georgia"/>
                <a:cs typeface="Georgia"/>
                <a:sym typeface="Georgia"/>
              </a:rPr>
              <a:t>, atteso che l’ammissione dell'allievo alla scuola, determina l'instaurazione di un vincolo negoziale, dal quale sorge a carico dell'istituto l'obbligazione di vigilare sulla sicurezza e l'incolumità dell'allievo nel tempo in cui questi fruisce della prestazione scolastica in tutte le sue espressioni.</a:t>
            </a:r>
            <a:endParaRPr sz="1107">
              <a:solidFill>
                <a:schemeClr val="dk1"/>
              </a:solidFill>
              <a:latin typeface="Georgia"/>
              <a:ea typeface="Georgia"/>
              <a:cs typeface="Georgia"/>
              <a:sym typeface="Georgia"/>
            </a:endParaRPr>
          </a:p>
          <a:p>
            <a:pPr indent="0" lvl="0" marL="0" rtl="0" algn="just">
              <a:lnSpc>
                <a:spcPct val="95000"/>
              </a:lnSpc>
              <a:spcBef>
                <a:spcPts val="1200"/>
              </a:spcBef>
              <a:spcAft>
                <a:spcPts val="0"/>
              </a:spcAft>
              <a:buSzPts val="852"/>
              <a:buNone/>
            </a:pPr>
            <a:r>
              <a:rPr lang="it" sz="1107">
                <a:solidFill>
                  <a:schemeClr val="dk1"/>
                </a:solidFill>
                <a:latin typeface="Georgia"/>
                <a:ea typeface="Georgia"/>
                <a:cs typeface="Georgia"/>
                <a:sym typeface="Georgia"/>
              </a:rPr>
              <a:t>A carico dell’insegnante si parla di responsabilità contrattuale “da contatto sociale” (Cass.</a:t>
            </a:r>
            <a:r>
              <a:rPr lang="it" sz="1107">
                <a:solidFill>
                  <a:schemeClr val="dk1"/>
                </a:solidFill>
                <a:latin typeface="Georgia"/>
                <a:ea typeface="Georgia"/>
                <a:cs typeface="Georgia"/>
                <a:sym typeface="Georgia"/>
              </a:rPr>
              <a:t> n. 10516/2017; n. 3695/2016; n. 3081/</a:t>
            </a:r>
            <a:r>
              <a:rPr lang="it" sz="1107">
                <a:solidFill>
                  <a:schemeClr val="dk1"/>
                </a:solidFill>
                <a:latin typeface="Georgia"/>
                <a:ea typeface="Georgia"/>
                <a:cs typeface="Georgia"/>
                <a:sym typeface="Georgia"/>
              </a:rPr>
              <a:t>2015; n.</a:t>
            </a:r>
            <a:r>
              <a:rPr lang="it" sz="1107">
                <a:solidFill>
                  <a:schemeClr val="dk1"/>
                </a:solidFill>
                <a:uFill>
                  <a:noFill/>
                </a:uFill>
                <a:latin typeface="Georgia"/>
                <a:ea typeface="Georgia"/>
                <a:cs typeface="Georgia"/>
                <a:sym typeface="Georgia"/>
                <a:hlinkClick r:id="rId3">
                  <a:extLst>
                    <a:ext uri="{A12FA001-AC4F-418D-AE19-62706E023703}">
                      <ahyp:hlinkClr val="tx"/>
                    </a:ext>
                  </a:extLst>
                </a:hlinkClick>
              </a:rPr>
              <a:t> 3612/2014</a:t>
            </a:r>
            <a:r>
              <a:rPr lang="it" sz="1107">
                <a:solidFill>
                  <a:schemeClr val="dk1"/>
                </a:solidFill>
                <a:latin typeface="Georgia"/>
                <a:ea typeface="Georgia"/>
                <a:cs typeface="Georgia"/>
                <a:sym typeface="Georgia"/>
              </a:rPr>
              <a:t> e n. 19158/2012).</a:t>
            </a:r>
            <a:endParaRPr sz="1107">
              <a:solidFill>
                <a:schemeClr val="dk1"/>
              </a:solidFill>
              <a:latin typeface="Georgia"/>
              <a:ea typeface="Georgia"/>
              <a:cs typeface="Georgia"/>
              <a:sym typeface="Georgia"/>
            </a:endParaRPr>
          </a:p>
          <a:p>
            <a:pPr indent="0" lvl="0" marL="0" rtl="0" algn="just">
              <a:lnSpc>
                <a:spcPct val="95000"/>
              </a:lnSpc>
              <a:spcBef>
                <a:spcPts val="1200"/>
              </a:spcBef>
              <a:spcAft>
                <a:spcPts val="1200"/>
              </a:spcAft>
              <a:buSzPts val="852"/>
              <a:buNone/>
            </a:pPr>
            <a:r>
              <a:t/>
            </a:r>
            <a:endParaRPr sz="1107">
              <a:solidFill>
                <a:schemeClr val="dk1"/>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7" name="Shape 277"/>
        <p:cNvGrpSpPr/>
        <p:nvPr/>
      </p:nvGrpSpPr>
      <p:grpSpPr>
        <a:xfrm>
          <a:off x="0" y="0"/>
          <a:ext cx="0" cy="0"/>
          <a:chOff x="0" y="0"/>
          <a:chExt cx="0" cy="0"/>
        </a:xfrm>
      </p:grpSpPr>
      <p:sp>
        <p:nvSpPr>
          <p:cNvPr id="278" name="Google Shape;278;p37"/>
          <p:cNvSpPr txBox="1"/>
          <p:nvPr>
            <p:ph idx="1" type="body"/>
          </p:nvPr>
        </p:nvSpPr>
        <p:spPr>
          <a:xfrm>
            <a:off x="1297500" y="701375"/>
            <a:ext cx="7038900" cy="4296900"/>
          </a:xfrm>
          <a:prstGeom prst="rect">
            <a:avLst/>
          </a:prstGeom>
        </p:spPr>
        <p:txBody>
          <a:bodyPr anchorCtr="0" anchor="t" bIns="91425" lIns="91425" spcFirstLastPara="1" rIns="91425" wrap="square" tIns="91425">
            <a:noAutofit/>
          </a:bodyPr>
          <a:lstStyle/>
          <a:p>
            <a:pPr indent="0" lvl="0" marL="0" rtl="0" algn="just">
              <a:lnSpc>
                <a:spcPct val="105000"/>
              </a:lnSpc>
              <a:spcBef>
                <a:spcPts val="0"/>
              </a:spcBef>
              <a:spcAft>
                <a:spcPts val="0"/>
              </a:spcAft>
              <a:buSzPts val="770"/>
              <a:buNone/>
            </a:pPr>
            <a:r>
              <a:rPr lang="it" sz="1110">
                <a:solidFill>
                  <a:schemeClr val="dk1"/>
                </a:solidFill>
                <a:latin typeface="Georgia"/>
                <a:ea typeface="Georgia"/>
                <a:cs typeface="Georgia"/>
                <a:sym typeface="Georgia"/>
              </a:rPr>
              <a:t>Concorrono </a:t>
            </a:r>
            <a:r>
              <a:rPr b="1" lang="it" sz="1110">
                <a:solidFill>
                  <a:schemeClr val="dk1"/>
                </a:solidFill>
                <a:latin typeface="Georgia"/>
                <a:ea typeface="Georgia"/>
                <a:cs typeface="Georgia"/>
                <a:sym typeface="Georgia"/>
              </a:rPr>
              <a:t>art. 2048 C.C.</a:t>
            </a:r>
            <a:r>
              <a:rPr lang="it" sz="1110">
                <a:solidFill>
                  <a:schemeClr val="dk1"/>
                </a:solidFill>
                <a:latin typeface="Georgia"/>
                <a:ea typeface="Georgia"/>
                <a:cs typeface="Georgia"/>
                <a:sym typeface="Georgia"/>
              </a:rPr>
              <a:t>, sussistendo il fatto illecito dello studente, e </a:t>
            </a:r>
            <a:r>
              <a:rPr b="1" lang="it" sz="1110">
                <a:solidFill>
                  <a:schemeClr val="dk1"/>
                </a:solidFill>
                <a:latin typeface="Georgia"/>
                <a:ea typeface="Georgia"/>
                <a:cs typeface="Georgia"/>
                <a:sym typeface="Georgia"/>
              </a:rPr>
              <a:t>art. 1218 C.C.</a:t>
            </a:r>
            <a:r>
              <a:rPr lang="it" sz="1110">
                <a:solidFill>
                  <a:schemeClr val="dk1"/>
                </a:solidFill>
                <a:latin typeface="Georgia"/>
                <a:ea typeface="Georgia"/>
                <a:cs typeface="Georgia"/>
                <a:sym typeface="Georgia"/>
              </a:rPr>
              <a:t>, quando il danneggiato sia a sua volta affidato alla vigilanza dell’amministrazione scolastica.</a:t>
            </a:r>
            <a:endParaRPr sz="1110">
              <a:solidFill>
                <a:schemeClr val="dk1"/>
              </a:solidFill>
              <a:latin typeface="Georgia"/>
              <a:ea typeface="Georgia"/>
              <a:cs typeface="Georgia"/>
              <a:sym typeface="Georgia"/>
            </a:endParaRPr>
          </a:p>
          <a:p>
            <a:pPr indent="-299085" lvl="0" marL="457200" marR="0" rtl="0" algn="just">
              <a:lnSpc>
                <a:spcPct val="105000"/>
              </a:lnSpc>
              <a:spcBef>
                <a:spcPts val="1200"/>
              </a:spcBef>
              <a:spcAft>
                <a:spcPts val="0"/>
              </a:spcAft>
              <a:buClr>
                <a:schemeClr val="dk1"/>
              </a:buClr>
              <a:buSzPts val="1110"/>
              <a:buFont typeface="Georgia"/>
              <a:buChar char="-"/>
            </a:pPr>
            <a:r>
              <a:rPr lang="it" sz="1110">
                <a:solidFill>
                  <a:schemeClr val="dk1"/>
                </a:solidFill>
                <a:latin typeface="Georgia"/>
                <a:ea typeface="Georgia"/>
                <a:cs typeface="Georgia"/>
                <a:sym typeface="Georgia"/>
              </a:rPr>
              <a:t>prescrizione 5 anni / 10 anni;</a:t>
            </a:r>
            <a:endParaRPr sz="1110">
              <a:solidFill>
                <a:schemeClr val="dk1"/>
              </a:solidFill>
              <a:latin typeface="Georgia"/>
              <a:ea typeface="Georgia"/>
              <a:cs typeface="Georgia"/>
              <a:sym typeface="Georgia"/>
            </a:endParaRPr>
          </a:p>
          <a:p>
            <a:pPr indent="-299085" lvl="0" marL="457200" marR="0" rtl="0" algn="just">
              <a:lnSpc>
                <a:spcPct val="105000"/>
              </a:lnSpc>
              <a:spcBef>
                <a:spcPts val="0"/>
              </a:spcBef>
              <a:spcAft>
                <a:spcPts val="0"/>
              </a:spcAft>
              <a:buClr>
                <a:schemeClr val="dk1"/>
              </a:buClr>
              <a:buSzPts val="1110"/>
              <a:buFont typeface="Georgia"/>
              <a:buChar char="-"/>
            </a:pPr>
            <a:r>
              <a:rPr lang="it" sz="1110">
                <a:solidFill>
                  <a:schemeClr val="dk1"/>
                </a:solidFill>
                <a:latin typeface="Georgia"/>
                <a:ea typeface="Georgia"/>
                <a:cs typeface="Georgia"/>
                <a:sym typeface="Georgia"/>
              </a:rPr>
              <a:t>onere della prova in ogni caso incombe sulla scuola (presunzione di colpa);</a:t>
            </a:r>
            <a:endParaRPr sz="1110">
              <a:solidFill>
                <a:schemeClr val="dk1"/>
              </a:solidFill>
              <a:latin typeface="Georgia"/>
              <a:ea typeface="Georgia"/>
              <a:cs typeface="Georgia"/>
              <a:sym typeface="Georgia"/>
            </a:endParaRPr>
          </a:p>
          <a:p>
            <a:pPr indent="-299085" lvl="0" marL="457200" marR="0" rtl="0" algn="just">
              <a:lnSpc>
                <a:spcPct val="105000"/>
              </a:lnSpc>
              <a:spcBef>
                <a:spcPts val="0"/>
              </a:spcBef>
              <a:spcAft>
                <a:spcPts val="0"/>
              </a:spcAft>
              <a:buClr>
                <a:schemeClr val="dk1"/>
              </a:buClr>
              <a:buSzPts val="1110"/>
              <a:buFont typeface="Georgia"/>
              <a:buChar char="-"/>
            </a:pPr>
            <a:r>
              <a:rPr lang="it" sz="1110">
                <a:solidFill>
                  <a:schemeClr val="dk1"/>
                </a:solidFill>
                <a:latin typeface="Georgia"/>
                <a:ea typeface="Georgia"/>
                <a:cs typeface="Georgia"/>
                <a:sym typeface="Georgia"/>
              </a:rPr>
              <a:t>art. 1225 C.C. (risarcibilità dei soli danni prevedibili) si applica solo se si esclude la responsabilità extracontrattuale.</a:t>
            </a:r>
            <a:endParaRPr sz="1110">
              <a:solidFill>
                <a:schemeClr val="dk1"/>
              </a:solidFill>
              <a:latin typeface="Georgia"/>
              <a:ea typeface="Georgia"/>
              <a:cs typeface="Georgia"/>
              <a:sym typeface="Georgia"/>
            </a:endParaRPr>
          </a:p>
          <a:p>
            <a:pPr indent="0" lvl="0" marL="0" marR="0" rtl="0" algn="just">
              <a:lnSpc>
                <a:spcPct val="105000"/>
              </a:lnSpc>
              <a:spcBef>
                <a:spcPts val="1200"/>
              </a:spcBef>
              <a:spcAft>
                <a:spcPts val="0"/>
              </a:spcAft>
              <a:buSzPts val="770"/>
              <a:buNone/>
            </a:pPr>
            <a:r>
              <a:rPr lang="it" sz="1110">
                <a:solidFill>
                  <a:schemeClr val="dk1"/>
                </a:solidFill>
                <a:latin typeface="Georgia"/>
                <a:ea typeface="Georgia"/>
                <a:cs typeface="Georgia"/>
                <a:sym typeface="Georgia"/>
              </a:rPr>
              <a:t>Obbligo di sorveglianza che incombe sugli insegnanti ex art. 2048 co. 2 c.c. quale </a:t>
            </a:r>
            <a:r>
              <a:rPr b="1" lang="it" sz="1110">
                <a:solidFill>
                  <a:schemeClr val="dk1"/>
                </a:solidFill>
                <a:latin typeface="Georgia"/>
                <a:ea typeface="Georgia"/>
                <a:cs typeface="Georgia"/>
                <a:sym typeface="Georgia"/>
              </a:rPr>
              <a:t>obbligo di adottare tutte le cautele utili ad impedire gli eventi dannosi prevedibili e prevenibili</a:t>
            </a:r>
            <a:r>
              <a:rPr lang="it" sz="1110">
                <a:solidFill>
                  <a:schemeClr val="dk1"/>
                </a:solidFill>
                <a:latin typeface="Georgia"/>
                <a:ea typeface="Georgia"/>
                <a:cs typeface="Georgia"/>
                <a:sym typeface="Georgia"/>
              </a:rPr>
              <a:t>, secondo un </a:t>
            </a:r>
            <a:r>
              <a:rPr b="1" lang="it" sz="1110">
                <a:solidFill>
                  <a:schemeClr val="dk1"/>
                </a:solidFill>
                <a:latin typeface="Georgia"/>
                <a:ea typeface="Georgia"/>
                <a:cs typeface="Georgia"/>
                <a:sym typeface="Georgia"/>
              </a:rPr>
              <a:t>giudizio che tenga conto di due fattori: dell'età e del normale grado di maturazione degli alunni</a:t>
            </a:r>
            <a:r>
              <a:rPr lang="it" sz="1110">
                <a:solidFill>
                  <a:schemeClr val="dk1"/>
                </a:solidFill>
                <a:latin typeface="Georgia"/>
                <a:ea typeface="Georgia"/>
                <a:cs typeface="Georgia"/>
                <a:sym typeface="Georgia"/>
              </a:rPr>
              <a:t>. Si presenta tanto meno rigoroso quanto più l'età degli studenti sia elevata, sussistendo la possibilità per il docente di fare affidamento sulle maggiori capacità di autodeterminazione, purché comunque non manchino le più elementari misure organizzative dirette a mantenere la disciplina (Cass. n. 12424/1998; Cass. 6937/93).</a:t>
            </a:r>
            <a:endParaRPr sz="1110">
              <a:solidFill>
                <a:schemeClr val="dk1"/>
              </a:solidFill>
              <a:latin typeface="Georgia"/>
              <a:ea typeface="Georgia"/>
              <a:cs typeface="Georgia"/>
              <a:sym typeface="Georgia"/>
            </a:endParaRPr>
          </a:p>
          <a:p>
            <a:pPr indent="0" lvl="0" marL="0" rtl="0" algn="just">
              <a:lnSpc>
                <a:spcPct val="105000"/>
              </a:lnSpc>
              <a:spcBef>
                <a:spcPts val="1200"/>
              </a:spcBef>
              <a:spcAft>
                <a:spcPts val="0"/>
              </a:spcAft>
              <a:buSzPts val="770"/>
              <a:buNone/>
            </a:pPr>
            <a:r>
              <a:rPr b="1" lang="it" sz="1110">
                <a:solidFill>
                  <a:schemeClr val="dk1"/>
                </a:solidFill>
                <a:latin typeface="Georgia"/>
                <a:ea typeface="Georgia"/>
                <a:cs typeface="Georgia"/>
                <a:sym typeface="Georgia"/>
              </a:rPr>
              <a:t>Cass. n. 7387/2001:</a:t>
            </a:r>
            <a:r>
              <a:rPr lang="it" sz="1110">
                <a:solidFill>
                  <a:schemeClr val="dk1"/>
                </a:solidFill>
                <a:latin typeface="Georgia"/>
                <a:ea typeface="Georgia"/>
                <a:cs typeface="Georgia"/>
                <a:sym typeface="Georgia"/>
              </a:rPr>
              <a:t> Se </a:t>
            </a:r>
            <a:r>
              <a:rPr b="1" lang="it" sz="1110">
                <a:solidFill>
                  <a:schemeClr val="dk1"/>
                </a:solidFill>
                <a:latin typeface="Georgia"/>
                <a:ea typeface="Georgia"/>
                <a:cs typeface="Georgia"/>
                <a:sym typeface="Georgia"/>
              </a:rPr>
              <a:t>il danneggiante è maggiorenne</a:t>
            </a:r>
            <a:r>
              <a:rPr lang="it" sz="1110">
                <a:solidFill>
                  <a:schemeClr val="dk1"/>
                </a:solidFill>
                <a:latin typeface="Georgia"/>
                <a:ea typeface="Georgia"/>
                <a:cs typeface="Georgia"/>
                <a:sym typeface="Georgia"/>
              </a:rPr>
              <a:t> non si applica la presunzione di colpa di cui all'art. 2048, comma 2, c.c.: “</a:t>
            </a:r>
            <a:r>
              <a:rPr i="1" lang="it" sz="1110">
                <a:solidFill>
                  <a:schemeClr val="dk1"/>
                </a:solidFill>
                <a:latin typeface="Georgia"/>
                <a:ea typeface="Georgia"/>
                <a:cs typeface="Georgia"/>
                <a:sym typeface="Georgia"/>
              </a:rPr>
              <a:t>dovendosi presumere che, all'interno della stessa disposizione, il legislatore non abbia voluto riservare ai precettori e maestri d'arte un trattamento deteriore rispetto a quello dei genitori di cui al comma 1, dilatando la loro responsabilità oltre il limite temporale della minore età del danneggiante</a:t>
            </a:r>
            <a:r>
              <a:rPr lang="it" sz="1110">
                <a:solidFill>
                  <a:schemeClr val="dk1"/>
                </a:solidFill>
                <a:latin typeface="Georgia"/>
                <a:ea typeface="Georgia"/>
                <a:cs typeface="Georgia"/>
                <a:sym typeface="Georgia"/>
              </a:rPr>
              <a:t>". </a:t>
            </a:r>
            <a:r>
              <a:rPr b="1" lang="it" sz="1110">
                <a:solidFill>
                  <a:schemeClr val="dk1"/>
                </a:solidFill>
                <a:latin typeface="Georgia"/>
                <a:ea typeface="Georgia"/>
                <a:cs typeface="Georgia"/>
                <a:sym typeface="Georgia"/>
              </a:rPr>
              <a:t>Completamente smentita da Cass. n. 2334/2018</a:t>
            </a:r>
            <a:r>
              <a:rPr lang="it" sz="1110">
                <a:solidFill>
                  <a:schemeClr val="dk1"/>
                </a:solidFill>
                <a:latin typeface="Georgia"/>
                <a:ea typeface="Georgia"/>
                <a:cs typeface="Georgia"/>
                <a:sym typeface="Georgia"/>
              </a:rPr>
              <a:t>: la specificità del comma 2 esclude che possa interpretarsi in combinato disposto con il comma 1. </a:t>
            </a:r>
            <a:endParaRPr sz="1110">
              <a:solidFill>
                <a:schemeClr val="dk1"/>
              </a:solidFill>
              <a:latin typeface="Georgia"/>
              <a:ea typeface="Georgia"/>
              <a:cs typeface="Georgia"/>
              <a:sym typeface="Georgia"/>
            </a:endParaRPr>
          </a:p>
          <a:p>
            <a:pPr indent="0" lvl="0" marL="0" rtl="0" algn="just">
              <a:lnSpc>
                <a:spcPct val="105000"/>
              </a:lnSpc>
              <a:spcBef>
                <a:spcPts val="1200"/>
              </a:spcBef>
              <a:spcAft>
                <a:spcPts val="0"/>
              </a:spcAft>
              <a:buSzPts val="770"/>
              <a:buNone/>
            </a:pPr>
            <a:r>
              <a:rPr lang="it" sz="1110">
                <a:solidFill>
                  <a:schemeClr val="dk1"/>
                </a:solidFill>
                <a:latin typeface="Georgia"/>
                <a:ea typeface="Georgia"/>
                <a:cs typeface="Georgia"/>
                <a:sym typeface="Georgia"/>
              </a:rPr>
              <a:t>Rimane fermo, comunque, che </a:t>
            </a:r>
            <a:r>
              <a:rPr b="1" lang="it" sz="1110">
                <a:solidFill>
                  <a:schemeClr val="dk1"/>
                </a:solidFill>
                <a:latin typeface="Georgia"/>
                <a:ea typeface="Georgia"/>
                <a:cs typeface="Georgia"/>
                <a:sym typeface="Georgia"/>
              </a:rPr>
              <a:t>la maggiore età non preclude gli obblighi che scaturiscono dal vincolo giuridico che sorge tra l'alunno e l'istituto che lo ospita</a:t>
            </a:r>
            <a:r>
              <a:rPr lang="it" sz="1110">
                <a:solidFill>
                  <a:schemeClr val="dk1"/>
                </a:solidFill>
                <a:latin typeface="Georgia"/>
                <a:ea typeface="Georgia"/>
                <a:cs typeface="Georgia"/>
                <a:sym typeface="Georgia"/>
              </a:rPr>
              <a:t> (Cass. n. 11751/2013). </a:t>
            </a:r>
            <a:endParaRPr sz="1110">
              <a:solidFill>
                <a:schemeClr val="dk1"/>
              </a:solidFill>
              <a:latin typeface="Georgia"/>
              <a:ea typeface="Georgia"/>
              <a:cs typeface="Georgia"/>
              <a:sym typeface="Georgia"/>
            </a:endParaRPr>
          </a:p>
          <a:p>
            <a:pPr indent="0" lvl="0" marL="0" rtl="0" algn="l">
              <a:lnSpc>
                <a:spcPct val="105000"/>
              </a:lnSpc>
              <a:spcBef>
                <a:spcPts val="1200"/>
              </a:spcBef>
              <a:spcAft>
                <a:spcPts val="1200"/>
              </a:spcAft>
              <a:buSzPts val="770"/>
              <a:buNone/>
            </a:pPr>
            <a:r>
              <a:t/>
            </a:r>
            <a:endParaRPr sz="1010">
              <a:solidFill>
                <a:schemeClr val="dk1"/>
              </a:solidFill>
              <a:latin typeface="Georgia"/>
              <a:ea typeface="Georgia"/>
              <a:cs typeface="Georgia"/>
              <a:sym typeface="Georgia"/>
            </a:endParaRPr>
          </a:p>
        </p:txBody>
      </p:sp>
      <p:sp>
        <p:nvSpPr>
          <p:cNvPr id="279" name="Google Shape;279;p37"/>
          <p:cNvSpPr txBox="1"/>
          <p:nvPr>
            <p:ph type="title"/>
          </p:nvPr>
        </p:nvSpPr>
        <p:spPr>
          <a:xfrm>
            <a:off x="1297500" y="393750"/>
            <a:ext cx="7038900" cy="106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3" name="Shape 283"/>
        <p:cNvGrpSpPr/>
        <p:nvPr/>
      </p:nvGrpSpPr>
      <p:grpSpPr>
        <a:xfrm>
          <a:off x="0" y="0"/>
          <a:ext cx="0" cy="0"/>
          <a:chOff x="0" y="0"/>
          <a:chExt cx="0" cy="0"/>
        </a:xfrm>
      </p:grpSpPr>
      <p:sp>
        <p:nvSpPr>
          <p:cNvPr id="284" name="Google Shape;284;p38"/>
          <p:cNvSpPr txBox="1"/>
          <p:nvPr>
            <p:ph type="title"/>
          </p:nvPr>
        </p:nvSpPr>
        <p:spPr>
          <a:xfrm>
            <a:off x="1297500" y="393750"/>
            <a:ext cx="7038900" cy="815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it" sz="2360">
                <a:solidFill>
                  <a:schemeClr val="dk1"/>
                </a:solidFill>
                <a:latin typeface="Georgia"/>
                <a:ea typeface="Georgia"/>
                <a:cs typeface="Georgia"/>
                <a:sym typeface="Georgia"/>
              </a:rPr>
              <a:t>Responsabilità della scuola nell’ipotesi di Cyberbullismo: L. n. 71/2017</a:t>
            </a:r>
            <a:endParaRPr b="1" sz="2360">
              <a:solidFill>
                <a:schemeClr val="dk1"/>
              </a:solidFill>
              <a:latin typeface="Georgia"/>
              <a:ea typeface="Georgia"/>
              <a:cs typeface="Georgia"/>
              <a:sym typeface="Georgia"/>
            </a:endParaRPr>
          </a:p>
        </p:txBody>
      </p:sp>
      <p:sp>
        <p:nvSpPr>
          <p:cNvPr id="285" name="Google Shape;285;p38"/>
          <p:cNvSpPr txBox="1"/>
          <p:nvPr>
            <p:ph idx="1" type="body"/>
          </p:nvPr>
        </p:nvSpPr>
        <p:spPr>
          <a:xfrm>
            <a:off x="1297500" y="1338275"/>
            <a:ext cx="7038900" cy="3482700"/>
          </a:xfrm>
          <a:prstGeom prst="rect">
            <a:avLst/>
          </a:prstGeom>
        </p:spPr>
        <p:txBody>
          <a:bodyPr anchorCtr="0" anchor="t" bIns="91425" lIns="91425" spcFirstLastPara="1" rIns="91425" wrap="square" tIns="91425">
            <a:noAutofit/>
          </a:bodyPr>
          <a:lstStyle/>
          <a:p>
            <a:pPr indent="0" lvl="0" marL="0" rtl="0" algn="just">
              <a:lnSpc>
                <a:spcPct val="105000"/>
              </a:lnSpc>
              <a:spcBef>
                <a:spcPts val="0"/>
              </a:spcBef>
              <a:spcAft>
                <a:spcPts val="0"/>
              </a:spcAft>
              <a:buSzPts val="688"/>
              <a:buNone/>
            </a:pPr>
            <a:r>
              <a:rPr lang="it" sz="1182">
                <a:solidFill>
                  <a:schemeClr val="dk1"/>
                </a:solidFill>
                <a:latin typeface="Georgia"/>
                <a:ea typeface="Georgia"/>
                <a:cs typeface="Georgia"/>
                <a:sym typeface="Georgia"/>
              </a:rPr>
              <a:t>L’istituzione scolastica incorre nella c.d. “</a:t>
            </a:r>
            <a:r>
              <a:rPr i="1" lang="it" sz="1182">
                <a:solidFill>
                  <a:schemeClr val="dk1"/>
                </a:solidFill>
                <a:latin typeface="Georgia"/>
                <a:ea typeface="Georgia"/>
                <a:cs typeface="Georgia"/>
                <a:sym typeface="Georgia"/>
              </a:rPr>
              <a:t>culpa in organizzand</a:t>
            </a:r>
            <a:r>
              <a:rPr lang="it" sz="1182">
                <a:solidFill>
                  <a:schemeClr val="dk1"/>
                </a:solidFill>
                <a:latin typeface="Georgia"/>
                <a:ea typeface="Georgia"/>
                <a:cs typeface="Georgia"/>
                <a:sym typeface="Georgia"/>
              </a:rPr>
              <a:t>o” qualora non siano attuate tutte le misure idonee atte a prevenire fenomeni di Cyberbullismo.  Con la Legge 29 maggio 2017, n. 71 i parametri per giudicare la responsabilità della scuola sono divenuti molto precisi, così come previsto all’</a:t>
            </a:r>
            <a:r>
              <a:rPr b="1" lang="it" sz="1182">
                <a:solidFill>
                  <a:schemeClr val="dk1"/>
                </a:solidFill>
                <a:latin typeface="Georgia"/>
                <a:ea typeface="Georgia"/>
                <a:cs typeface="Georgia"/>
                <a:sym typeface="Georgia"/>
              </a:rPr>
              <a:t>art. 4</a:t>
            </a:r>
            <a:r>
              <a:rPr lang="it" sz="1182">
                <a:solidFill>
                  <a:schemeClr val="dk1"/>
                </a:solidFill>
                <a:latin typeface="Georgia"/>
                <a:ea typeface="Georgia"/>
                <a:cs typeface="Georgia"/>
                <a:sym typeface="Georgia"/>
              </a:rPr>
              <a:t> della legge: </a:t>
            </a:r>
            <a:endParaRPr sz="1182">
              <a:solidFill>
                <a:schemeClr val="dk1"/>
              </a:solidFill>
              <a:latin typeface="Georgia"/>
              <a:ea typeface="Georgia"/>
              <a:cs typeface="Georgia"/>
              <a:sym typeface="Georgia"/>
            </a:endParaRPr>
          </a:p>
          <a:p>
            <a:pPr indent="0" lvl="0" marL="0" rtl="0" algn="just">
              <a:lnSpc>
                <a:spcPct val="105000"/>
              </a:lnSpc>
              <a:spcBef>
                <a:spcPts val="1200"/>
              </a:spcBef>
              <a:spcAft>
                <a:spcPts val="0"/>
              </a:spcAft>
              <a:buSzPts val="688"/>
              <a:buNone/>
            </a:pPr>
            <a:r>
              <a:rPr b="1" lang="it" sz="1182">
                <a:solidFill>
                  <a:schemeClr val="dk1"/>
                </a:solidFill>
                <a:latin typeface="Georgia"/>
                <a:ea typeface="Georgia"/>
                <a:cs typeface="Georgia"/>
                <a:sym typeface="Georgia"/>
              </a:rPr>
              <a:t>Comma 1:</a:t>
            </a:r>
            <a:r>
              <a:rPr lang="it" sz="1182">
                <a:solidFill>
                  <a:schemeClr val="dk1"/>
                </a:solidFill>
                <a:latin typeface="Georgia"/>
                <a:ea typeface="Georgia"/>
                <a:cs typeface="Georgia"/>
                <a:sym typeface="Georgia"/>
              </a:rPr>
              <a:t> il MIUR </a:t>
            </a:r>
            <a:r>
              <a:rPr lang="it" sz="1119">
                <a:solidFill>
                  <a:srgbClr val="444444"/>
                </a:solidFill>
                <a:latin typeface="Georgia"/>
                <a:ea typeface="Georgia"/>
                <a:cs typeface="Georgia"/>
                <a:sym typeface="Georgia"/>
              </a:rPr>
              <a:t>adotta  linee  di  orientamento  per  la prevenzione e il contrasto  del  cyberbullismo  nelle  scuole,  anche avvalendosi  della  collaborazione  della  Polizia  postale  e  delle comunicazioni, e provvede al loro aggiornamento con cadenza biennale</a:t>
            </a:r>
            <a:r>
              <a:rPr lang="it" sz="1182">
                <a:solidFill>
                  <a:schemeClr val="dk1"/>
                </a:solidFill>
                <a:latin typeface="Georgia"/>
                <a:ea typeface="Georgia"/>
                <a:cs typeface="Georgia"/>
                <a:sym typeface="Georgia"/>
              </a:rPr>
              <a:t>. </a:t>
            </a:r>
            <a:endParaRPr sz="1182">
              <a:solidFill>
                <a:schemeClr val="dk1"/>
              </a:solidFill>
              <a:latin typeface="Georgia"/>
              <a:ea typeface="Georgia"/>
              <a:cs typeface="Georgia"/>
              <a:sym typeface="Georgia"/>
            </a:endParaRPr>
          </a:p>
          <a:p>
            <a:pPr indent="0" lvl="0" marL="0" rtl="0" algn="just">
              <a:lnSpc>
                <a:spcPct val="105000"/>
              </a:lnSpc>
              <a:spcBef>
                <a:spcPts val="0"/>
              </a:spcBef>
              <a:spcAft>
                <a:spcPts val="0"/>
              </a:spcAft>
              <a:buSzPts val="688"/>
              <a:buNone/>
            </a:pPr>
            <a:r>
              <a:rPr b="1" lang="it" sz="1182">
                <a:solidFill>
                  <a:schemeClr val="dk1"/>
                </a:solidFill>
                <a:latin typeface="Georgia"/>
                <a:ea typeface="Georgia"/>
                <a:cs typeface="Georgia"/>
                <a:sym typeface="Georgia"/>
              </a:rPr>
              <a:t>Comma 2:</a:t>
            </a:r>
            <a:r>
              <a:rPr lang="it" sz="1182">
                <a:solidFill>
                  <a:schemeClr val="dk1"/>
                </a:solidFill>
                <a:latin typeface="Georgia"/>
                <a:ea typeface="Georgia"/>
                <a:cs typeface="Georgia"/>
                <a:sym typeface="Georgia"/>
              </a:rPr>
              <a:t> </a:t>
            </a:r>
            <a:r>
              <a:rPr lang="it" sz="1119">
                <a:solidFill>
                  <a:srgbClr val="444444"/>
                </a:solidFill>
                <a:latin typeface="Georgia"/>
                <a:ea typeface="Georgia"/>
                <a:cs typeface="Georgia"/>
                <a:sym typeface="Georgia"/>
              </a:rPr>
              <a:t>Le linee di orientamento includono la </a:t>
            </a:r>
            <a:r>
              <a:rPr b="1" lang="it" sz="1119">
                <a:solidFill>
                  <a:srgbClr val="444444"/>
                </a:solidFill>
                <a:latin typeface="Georgia"/>
                <a:ea typeface="Georgia"/>
                <a:cs typeface="Georgia"/>
                <a:sym typeface="Georgia"/>
              </a:rPr>
              <a:t>formazione del personale scolastico</a:t>
            </a:r>
            <a:r>
              <a:rPr lang="it" sz="1119">
                <a:solidFill>
                  <a:srgbClr val="444444"/>
                </a:solidFill>
                <a:latin typeface="Georgia"/>
                <a:ea typeface="Georgia"/>
                <a:cs typeface="Georgia"/>
                <a:sym typeface="Georgia"/>
              </a:rPr>
              <a:t>; la </a:t>
            </a:r>
            <a:r>
              <a:rPr b="1" lang="it" sz="1119">
                <a:solidFill>
                  <a:srgbClr val="444444"/>
                </a:solidFill>
                <a:latin typeface="Georgia"/>
                <a:ea typeface="Georgia"/>
                <a:cs typeface="Georgia"/>
                <a:sym typeface="Georgia"/>
              </a:rPr>
              <a:t>promozione  di un ruolo attivo degli studenti in  attività di peer education</a:t>
            </a:r>
            <a:r>
              <a:rPr lang="it" sz="1119">
                <a:solidFill>
                  <a:srgbClr val="444444"/>
                </a:solidFill>
                <a:latin typeface="Georgia"/>
                <a:ea typeface="Georgia"/>
                <a:cs typeface="Georgia"/>
                <a:sym typeface="Georgia"/>
              </a:rPr>
              <a:t>; la </a:t>
            </a:r>
            <a:r>
              <a:rPr b="1" lang="it" sz="1119">
                <a:solidFill>
                  <a:srgbClr val="444444"/>
                </a:solidFill>
                <a:latin typeface="Georgia"/>
                <a:ea typeface="Georgia"/>
                <a:cs typeface="Georgia"/>
                <a:sym typeface="Georgia"/>
              </a:rPr>
              <a:t>previsione di misure di sostegno e rieducazione  dei minori coinvolti</a:t>
            </a:r>
            <a:r>
              <a:rPr lang="it" sz="1119">
                <a:solidFill>
                  <a:srgbClr val="444444"/>
                </a:solidFill>
                <a:latin typeface="Georgia"/>
                <a:ea typeface="Georgia"/>
                <a:cs typeface="Georgia"/>
                <a:sym typeface="Georgia"/>
              </a:rPr>
              <a:t>. Dall'adozione delle linee di orientamento non devono derivare nuovi o maggiori oneri per la finanza pubblica.</a:t>
            </a:r>
            <a:endParaRPr sz="1119">
              <a:solidFill>
                <a:srgbClr val="444444"/>
              </a:solidFill>
              <a:latin typeface="Georgia"/>
              <a:ea typeface="Georgia"/>
              <a:cs typeface="Georgia"/>
              <a:sym typeface="Georgia"/>
            </a:endParaRPr>
          </a:p>
          <a:p>
            <a:pPr indent="0" lvl="0" marL="0" rtl="0" algn="just">
              <a:lnSpc>
                <a:spcPct val="105000"/>
              </a:lnSpc>
              <a:spcBef>
                <a:spcPts val="0"/>
              </a:spcBef>
              <a:spcAft>
                <a:spcPts val="0"/>
              </a:spcAft>
              <a:buSzPts val="688"/>
              <a:buNone/>
            </a:pPr>
            <a:r>
              <a:rPr b="1" lang="it" sz="1119">
                <a:solidFill>
                  <a:srgbClr val="444444"/>
                </a:solidFill>
                <a:latin typeface="Georgia"/>
                <a:ea typeface="Georgia"/>
                <a:cs typeface="Georgia"/>
                <a:sym typeface="Georgia"/>
              </a:rPr>
              <a:t>Comma 3:</a:t>
            </a:r>
            <a:r>
              <a:rPr lang="it" sz="1119">
                <a:solidFill>
                  <a:srgbClr val="444444"/>
                </a:solidFill>
                <a:latin typeface="Georgia"/>
                <a:ea typeface="Georgia"/>
                <a:cs typeface="Georgia"/>
                <a:sym typeface="Georgia"/>
              </a:rPr>
              <a:t> Ogni istituto scolastico individua fra i docenti un </a:t>
            </a:r>
            <a:r>
              <a:rPr b="1" lang="it" sz="1119">
                <a:solidFill>
                  <a:srgbClr val="444444"/>
                </a:solidFill>
                <a:latin typeface="Georgia"/>
                <a:ea typeface="Georgia"/>
                <a:cs typeface="Georgia"/>
                <a:sym typeface="Georgia"/>
              </a:rPr>
              <a:t>referente con il compito di coordinare  le iniziative di prevenzione e di  contrasto</a:t>
            </a:r>
            <a:r>
              <a:rPr lang="it" sz="1119">
                <a:solidFill>
                  <a:srgbClr val="444444"/>
                </a:solidFill>
                <a:latin typeface="Georgia"/>
                <a:ea typeface="Georgia"/>
                <a:cs typeface="Georgia"/>
                <a:sym typeface="Georgia"/>
              </a:rPr>
              <a:t>  del  cyberbullismo.</a:t>
            </a:r>
            <a:endParaRPr sz="1119">
              <a:solidFill>
                <a:srgbClr val="444444"/>
              </a:solidFill>
              <a:latin typeface="Georgia"/>
              <a:ea typeface="Georgia"/>
              <a:cs typeface="Georgia"/>
              <a:sym typeface="Georgia"/>
            </a:endParaRPr>
          </a:p>
          <a:p>
            <a:pPr indent="0" lvl="0" marL="0" rtl="0" algn="just">
              <a:lnSpc>
                <a:spcPct val="105000"/>
              </a:lnSpc>
              <a:spcBef>
                <a:spcPts val="0"/>
              </a:spcBef>
              <a:spcAft>
                <a:spcPts val="0"/>
              </a:spcAft>
              <a:buSzPts val="688"/>
              <a:buNone/>
            </a:pPr>
            <a:r>
              <a:rPr b="1" lang="it" sz="1119">
                <a:solidFill>
                  <a:srgbClr val="444444"/>
                </a:solidFill>
                <a:latin typeface="Georgia"/>
                <a:ea typeface="Georgia"/>
                <a:cs typeface="Georgia"/>
                <a:sym typeface="Georgia"/>
              </a:rPr>
              <a:t>Comma 4:</a:t>
            </a:r>
            <a:r>
              <a:rPr lang="it" sz="1119">
                <a:solidFill>
                  <a:srgbClr val="444444"/>
                </a:solidFill>
                <a:latin typeface="Georgia"/>
                <a:ea typeface="Georgia"/>
                <a:cs typeface="Georgia"/>
                <a:sym typeface="Georgia"/>
              </a:rPr>
              <a:t> Gli uffici scolastici regionali promuovono la  pubblicazione  di bandi per il  finanziamento  di  progetti  di  particolare  interesse elaborati da reti di scuole in collaborazione con altri soggetti pubblici e privati, per  promuovere  sul territorio  azioni  integrate  di  contrasto  del   cyberbullismo   e l'educazione  alla  legalità.</a:t>
            </a:r>
            <a:endParaRPr sz="1119">
              <a:solidFill>
                <a:srgbClr val="444444"/>
              </a:solidFill>
              <a:latin typeface="Georgia"/>
              <a:ea typeface="Georgia"/>
              <a:cs typeface="Georgia"/>
              <a:sym typeface="Georgia"/>
            </a:endParaRPr>
          </a:p>
          <a:p>
            <a:pPr indent="0" lvl="0" marL="0" rtl="0" algn="just">
              <a:lnSpc>
                <a:spcPct val="105000"/>
              </a:lnSpc>
              <a:spcBef>
                <a:spcPts val="0"/>
              </a:spcBef>
              <a:spcAft>
                <a:spcPts val="0"/>
              </a:spcAft>
              <a:buSzPts val="688"/>
              <a:buNone/>
            </a:pPr>
            <a:r>
              <a:t/>
            </a:r>
            <a:endParaRPr sz="850">
              <a:solidFill>
                <a:srgbClr val="444444"/>
              </a:solidFill>
              <a:latin typeface="Arial"/>
              <a:ea typeface="Arial"/>
              <a:cs typeface="Arial"/>
              <a:sym typeface="Arial"/>
            </a:endParaRPr>
          </a:p>
          <a:p>
            <a:pPr indent="0" lvl="0" marL="0" rtl="0" algn="l">
              <a:lnSpc>
                <a:spcPct val="105000"/>
              </a:lnSpc>
              <a:spcBef>
                <a:spcPts val="0"/>
              </a:spcBef>
              <a:spcAft>
                <a:spcPts val="1200"/>
              </a:spcAft>
              <a:buSzPts val="688"/>
              <a:buNone/>
            </a:pPr>
            <a:r>
              <a:t/>
            </a:r>
            <a:endParaRPr sz="812">
              <a:solidFill>
                <a:schemeClr val="dk1"/>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89" name="Shape 289"/>
        <p:cNvGrpSpPr/>
        <p:nvPr/>
      </p:nvGrpSpPr>
      <p:grpSpPr>
        <a:xfrm>
          <a:off x="0" y="0"/>
          <a:ext cx="0" cy="0"/>
          <a:chOff x="0" y="0"/>
          <a:chExt cx="0" cy="0"/>
        </a:xfrm>
      </p:grpSpPr>
      <p:sp>
        <p:nvSpPr>
          <p:cNvPr id="290" name="Google Shape;290;p39"/>
          <p:cNvSpPr txBox="1"/>
          <p:nvPr>
            <p:ph type="title"/>
          </p:nvPr>
        </p:nvSpPr>
        <p:spPr>
          <a:xfrm>
            <a:off x="1297500" y="393750"/>
            <a:ext cx="7038900" cy="8154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Legge n. 312/1980 (Responsabilità patrimoniale del personale della scuola statale): art. 61</a:t>
            </a:r>
            <a:endParaRPr b="1">
              <a:solidFill>
                <a:schemeClr val="dk1"/>
              </a:solidFill>
              <a:latin typeface="Georgia"/>
              <a:ea typeface="Georgia"/>
              <a:cs typeface="Georgia"/>
              <a:sym typeface="Georgia"/>
            </a:endParaRPr>
          </a:p>
        </p:txBody>
      </p:sp>
      <p:sp>
        <p:nvSpPr>
          <p:cNvPr id="291" name="Google Shape;291;p39"/>
          <p:cNvSpPr txBox="1"/>
          <p:nvPr>
            <p:ph idx="1" type="body"/>
          </p:nvPr>
        </p:nvSpPr>
        <p:spPr>
          <a:xfrm>
            <a:off x="1297500" y="1314100"/>
            <a:ext cx="7038900" cy="31647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Comma 2:</a:t>
            </a:r>
            <a:r>
              <a:rPr lang="it">
                <a:solidFill>
                  <a:schemeClr val="dk1"/>
                </a:solidFill>
                <a:latin typeface="Georgia"/>
                <a:ea typeface="Georgia"/>
                <a:cs typeface="Georgia"/>
                <a:sym typeface="Georgia"/>
              </a:rPr>
              <a:t> l’amministrazione si surroga al personale nella responsabilità civile derivante da azioni giudiziarie promosse da terzi e ha diritto di rivalsa nei soli casi di </a:t>
            </a:r>
            <a:r>
              <a:rPr b="1" lang="it">
                <a:solidFill>
                  <a:schemeClr val="dk1"/>
                </a:solidFill>
                <a:latin typeface="Georgia"/>
                <a:ea typeface="Georgia"/>
                <a:cs typeface="Georgia"/>
                <a:sym typeface="Georgia"/>
              </a:rPr>
              <a:t>dolo</a:t>
            </a:r>
            <a:r>
              <a:rPr lang="it">
                <a:solidFill>
                  <a:schemeClr val="dk1"/>
                </a:solidFill>
                <a:latin typeface="Georgia"/>
                <a:ea typeface="Georgia"/>
                <a:cs typeface="Georgia"/>
                <a:sym typeface="Georgia"/>
              </a:rPr>
              <a:t> o </a:t>
            </a:r>
            <a:r>
              <a:rPr b="1" lang="it">
                <a:solidFill>
                  <a:schemeClr val="dk1"/>
                </a:solidFill>
                <a:latin typeface="Georgia"/>
                <a:ea typeface="Georgia"/>
                <a:cs typeface="Georgia"/>
                <a:sym typeface="Georgia"/>
              </a:rPr>
              <a:t>colpa grave</a:t>
            </a:r>
            <a:r>
              <a:rPr lang="it">
                <a:solidFill>
                  <a:schemeClr val="dk1"/>
                </a:solidFill>
                <a:latin typeface="Georgia"/>
                <a:ea typeface="Georgia"/>
                <a:cs typeface="Georgia"/>
                <a:sym typeface="Georgia"/>
              </a:rPr>
              <a:t>.</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Il MIUR ha </a:t>
            </a:r>
            <a:r>
              <a:rPr b="1" lang="it">
                <a:solidFill>
                  <a:schemeClr val="dk1"/>
                </a:solidFill>
                <a:latin typeface="Georgia"/>
                <a:ea typeface="Georgia"/>
                <a:cs typeface="Georgia"/>
                <a:sym typeface="Georgia"/>
              </a:rPr>
              <a:t>legittimazione passiva</a:t>
            </a:r>
            <a:r>
              <a:rPr lang="it">
                <a:solidFill>
                  <a:schemeClr val="dk1"/>
                </a:solidFill>
                <a:latin typeface="Georgia"/>
                <a:ea typeface="Georgia"/>
                <a:cs typeface="Georgia"/>
                <a:sym typeface="Georgia"/>
              </a:rPr>
              <a:t> in tutte le azioni di responsabilità che riguardano il comportamento degli insegnanti della scuola pubblica statale, i quali invece non devono essere citati in giudizio.</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Si tratta di un’ipotesi di </a:t>
            </a:r>
            <a:r>
              <a:rPr b="1" lang="it">
                <a:solidFill>
                  <a:schemeClr val="dk1"/>
                </a:solidFill>
                <a:latin typeface="Georgia"/>
                <a:ea typeface="Georgia"/>
                <a:cs typeface="Georgia"/>
                <a:sym typeface="Georgia"/>
              </a:rPr>
              <a:t>surrogazione legale</a:t>
            </a:r>
            <a:r>
              <a:rPr lang="it">
                <a:solidFill>
                  <a:schemeClr val="dk1"/>
                </a:solidFill>
                <a:latin typeface="Georgia"/>
                <a:ea typeface="Georgia"/>
                <a:cs typeface="Georgia"/>
                <a:sym typeface="Georgia"/>
              </a:rPr>
              <a:t> ex art. 1203 C.C., n. 5, ma nel lato passivo (Cass. n. 19158/2012; n. 17195/2002).</a:t>
            </a:r>
            <a:endParaRPr>
              <a:solidFill>
                <a:schemeClr val="dk1"/>
              </a:solidFill>
              <a:latin typeface="Georgia"/>
              <a:ea typeface="Georgia"/>
              <a:cs typeface="Georgia"/>
              <a:sym typeface="Georgia"/>
            </a:endParaRPr>
          </a:p>
          <a:p>
            <a:pPr indent="0" lvl="0" marL="0" rtl="0" algn="just">
              <a:spcBef>
                <a:spcPts val="1200"/>
              </a:spcBef>
              <a:spcAft>
                <a:spcPts val="1200"/>
              </a:spcAft>
              <a:buNone/>
            </a:pPr>
            <a:r>
              <a:rPr b="1" lang="it">
                <a:solidFill>
                  <a:schemeClr val="dk1"/>
                </a:solidFill>
                <a:latin typeface="Georgia"/>
                <a:ea typeface="Georgia"/>
                <a:cs typeface="Georgia"/>
                <a:sym typeface="Georgia"/>
              </a:rPr>
              <a:t>SS.UU. n. 7454/1997:</a:t>
            </a:r>
            <a:r>
              <a:rPr lang="it">
                <a:solidFill>
                  <a:schemeClr val="dk1"/>
                </a:solidFill>
                <a:latin typeface="Georgia"/>
                <a:ea typeface="Georgia"/>
                <a:cs typeface="Georgia"/>
                <a:sym typeface="Georgia"/>
              </a:rPr>
              <a:t> con la norma in questione </a:t>
            </a:r>
            <a:r>
              <a:rPr i="1" lang="it">
                <a:solidFill>
                  <a:schemeClr val="dk1"/>
                </a:solidFill>
                <a:latin typeface="Georgia"/>
                <a:ea typeface="Georgia"/>
                <a:cs typeface="Georgia"/>
                <a:sym typeface="Georgia"/>
              </a:rPr>
              <a:t>si è eliminata la presunzione sancita dall’art. 2048 C.C. a carico degli insegnanti statali</a:t>
            </a:r>
            <a:r>
              <a:rPr lang="it">
                <a:solidFill>
                  <a:schemeClr val="dk1"/>
                </a:solidFill>
                <a:latin typeface="Georgia"/>
                <a:ea typeface="Georgia"/>
                <a:cs typeface="Georgia"/>
                <a:sym typeface="Georgia"/>
              </a:rPr>
              <a:t>, che saranno chiamati a rispondere dinanzi alla Corte dei Conti, nei riguardi dell’Amministrazione che agisca in rivalsa, solo a seguito della positiva dimostrazione della colpa grave o dolo.</a:t>
            </a:r>
            <a:endParaRPr>
              <a:solidFill>
                <a:schemeClr val="dk1"/>
              </a:solidFill>
              <a:latin typeface="Georgia"/>
              <a:ea typeface="Georgia"/>
              <a:cs typeface="Georgia"/>
              <a:sym typeface="Georgi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95" name="Shape 295"/>
        <p:cNvGrpSpPr/>
        <p:nvPr/>
      </p:nvGrpSpPr>
      <p:grpSpPr>
        <a:xfrm>
          <a:off x="0" y="0"/>
          <a:ext cx="0" cy="0"/>
          <a:chOff x="0" y="0"/>
          <a:chExt cx="0" cy="0"/>
        </a:xfrm>
      </p:grpSpPr>
      <p:sp>
        <p:nvSpPr>
          <p:cNvPr id="296" name="Google Shape;296;p40"/>
          <p:cNvSpPr txBox="1"/>
          <p:nvPr>
            <p:ph type="title"/>
          </p:nvPr>
        </p:nvSpPr>
        <p:spPr>
          <a:xfrm>
            <a:off x="1297500" y="369550"/>
            <a:ext cx="7038900" cy="678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chemeClr val="dk1"/>
                </a:solidFill>
                <a:latin typeface="Georgia"/>
                <a:ea typeface="Georgia"/>
                <a:cs typeface="Georgia"/>
                <a:sym typeface="Georgia"/>
              </a:rPr>
              <a:t>L’i</a:t>
            </a:r>
            <a:r>
              <a:rPr b="1" lang="it">
                <a:solidFill>
                  <a:schemeClr val="dk1"/>
                </a:solidFill>
                <a:latin typeface="Georgia"/>
                <a:ea typeface="Georgia"/>
                <a:cs typeface="Georgia"/>
                <a:sym typeface="Georgia"/>
              </a:rPr>
              <a:t>nsegnante è pubblico ufficiale</a:t>
            </a:r>
            <a:endParaRPr b="1">
              <a:solidFill>
                <a:schemeClr val="dk1"/>
              </a:solidFill>
              <a:latin typeface="Georgia"/>
              <a:ea typeface="Georgia"/>
              <a:cs typeface="Georgia"/>
              <a:sym typeface="Georgia"/>
            </a:endParaRPr>
          </a:p>
        </p:txBody>
      </p:sp>
      <p:sp>
        <p:nvSpPr>
          <p:cNvPr id="297" name="Google Shape;297;p40"/>
          <p:cNvSpPr txBox="1"/>
          <p:nvPr>
            <p:ph idx="1" type="body"/>
          </p:nvPr>
        </p:nvSpPr>
        <p:spPr>
          <a:xfrm>
            <a:off x="1297500" y="1241525"/>
            <a:ext cx="7038900" cy="3237300"/>
          </a:xfrm>
          <a:prstGeom prst="rect">
            <a:avLst/>
          </a:prstGeom>
        </p:spPr>
        <p:txBody>
          <a:bodyPr anchorCtr="0" anchor="t" bIns="91425" lIns="91425" spcFirstLastPara="1" rIns="91425" wrap="square" tIns="91425">
            <a:normAutofit/>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Art. 361 C.P.</a:t>
            </a:r>
            <a:r>
              <a:rPr lang="it">
                <a:solidFill>
                  <a:schemeClr val="dk1"/>
                </a:solidFill>
                <a:latin typeface="Georgia"/>
                <a:ea typeface="Georgia"/>
                <a:cs typeface="Georgia"/>
                <a:sym typeface="Georgia"/>
              </a:rPr>
              <a:t>: Obbligo di denuncia dei reati di cui abbia avuto notizia nell’esercizio o a causa delle sue funzioni.</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Aggrava la posizione di responsabilità dell’insegnante quando ha avuto notizia di reati perpetrati a danno di studenti e non ha preso provvedimenti. </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b="1" lang="it">
                <a:solidFill>
                  <a:schemeClr val="dk1"/>
                </a:solidFill>
                <a:latin typeface="Georgia"/>
                <a:ea typeface="Georgia"/>
                <a:cs typeface="Georgia"/>
                <a:sym typeface="Georgia"/>
              </a:rPr>
              <a:t>Art. 341-</a:t>
            </a:r>
            <a:r>
              <a:rPr b="1" i="1" lang="it">
                <a:solidFill>
                  <a:schemeClr val="dk1"/>
                </a:solidFill>
                <a:latin typeface="Georgia"/>
                <a:ea typeface="Georgia"/>
                <a:cs typeface="Georgia"/>
                <a:sym typeface="Georgia"/>
              </a:rPr>
              <a:t>bis</a:t>
            </a:r>
            <a:r>
              <a:rPr b="1" lang="it">
                <a:solidFill>
                  <a:schemeClr val="dk1"/>
                </a:solidFill>
                <a:latin typeface="Georgia"/>
                <a:ea typeface="Georgia"/>
                <a:cs typeface="Georgia"/>
                <a:sym typeface="Georgia"/>
              </a:rPr>
              <a:t> C.P.</a:t>
            </a:r>
            <a:r>
              <a:rPr lang="it">
                <a:solidFill>
                  <a:schemeClr val="dk1"/>
                </a:solidFill>
                <a:latin typeface="Georgia"/>
                <a:ea typeface="Georgia"/>
                <a:cs typeface="Georgia"/>
                <a:sym typeface="Georgia"/>
              </a:rPr>
              <a:t>: Le offese rivolte dagli studenti all’insegnante costituiscono oltraggio a pubblico ufficiale, le piattaforme </a:t>
            </a:r>
            <a:r>
              <a:rPr i="1" lang="it">
                <a:solidFill>
                  <a:schemeClr val="dk1"/>
                </a:solidFill>
                <a:latin typeface="Georgia"/>
                <a:ea typeface="Georgia"/>
                <a:cs typeface="Georgia"/>
                <a:sym typeface="Georgia"/>
              </a:rPr>
              <a:t>on line</a:t>
            </a:r>
            <a:r>
              <a:rPr lang="it">
                <a:solidFill>
                  <a:schemeClr val="dk1"/>
                </a:solidFill>
                <a:latin typeface="Georgia"/>
                <a:ea typeface="Georgia"/>
                <a:cs typeface="Georgia"/>
                <a:sym typeface="Georgia"/>
              </a:rPr>
              <a:t> e i </a:t>
            </a:r>
            <a:r>
              <a:rPr i="1" lang="it">
                <a:solidFill>
                  <a:schemeClr val="dk1"/>
                </a:solidFill>
                <a:latin typeface="Georgia"/>
                <a:ea typeface="Georgia"/>
                <a:cs typeface="Georgia"/>
                <a:sym typeface="Georgia"/>
              </a:rPr>
              <a:t>social</a:t>
            </a:r>
            <a:r>
              <a:rPr lang="it">
                <a:solidFill>
                  <a:schemeClr val="dk1"/>
                </a:solidFill>
                <a:latin typeface="Georgia"/>
                <a:ea typeface="Georgia"/>
                <a:cs typeface="Georgia"/>
                <a:sym typeface="Georgia"/>
              </a:rPr>
              <a:t> si considerano luogo pubblico.</a:t>
            </a:r>
            <a:endParaRPr>
              <a:solidFill>
                <a:schemeClr val="dk1"/>
              </a:solidFill>
              <a:latin typeface="Georgia"/>
              <a:ea typeface="Georgia"/>
              <a:cs typeface="Georgia"/>
              <a:sym typeface="Georgia"/>
            </a:endParaRPr>
          </a:p>
          <a:p>
            <a:pPr indent="0" lvl="0" marL="0" rtl="0" algn="just">
              <a:spcBef>
                <a:spcPts val="1200"/>
              </a:spcBef>
              <a:spcAft>
                <a:spcPts val="1200"/>
              </a:spcAft>
              <a:buNone/>
            </a:pPr>
            <a:r>
              <a:rPr lang="it">
                <a:solidFill>
                  <a:schemeClr val="dk1"/>
                </a:solidFill>
                <a:latin typeface="Georgia"/>
                <a:ea typeface="Georgia"/>
                <a:cs typeface="Georgia"/>
                <a:sym typeface="Georgia"/>
              </a:rPr>
              <a:t>Ipotesi atipica bullismo, diffusasi ultimamente sulle piattaforme di DAD. Non è cyberbullismo secondo la definizione legale poichè non è rivolto contro minori.</a:t>
            </a:r>
            <a:endParaRPr>
              <a:solidFill>
                <a:schemeClr val="dk1"/>
              </a:solidFill>
              <a:latin typeface="Georgia"/>
              <a:ea typeface="Georgia"/>
              <a:cs typeface="Georgia"/>
              <a:sym typeface="Georgi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45" name="Shape 145"/>
        <p:cNvGrpSpPr/>
        <p:nvPr/>
      </p:nvGrpSpPr>
      <p:grpSpPr>
        <a:xfrm>
          <a:off x="0" y="0"/>
          <a:ext cx="0" cy="0"/>
          <a:chOff x="0" y="0"/>
          <a:chExt cx="0" cy="0"/>
        </a:xfrm>
      </p:grpSpPr>
      <p:sp>
        <p:nvSpPr>
          <p:cNvPr id="146" name="Google Shape;146;p15"/>
          <p:cNvSpPr txBox="1"/>
          <p:nvPr>
            <p:ph type="title"/>
          </p:nvPr>
        </p:nvSpPr>
        <p:spPr>
          <a:xfrm>
            <a:off x="1297500" y="393750"/>
            <a:ext cx="7038900" cy="590400"/>
          </a:xfrm>
          <a:prstGeom prst="rect">
            <a:avLst/>
          </a:prstGeom>
          <a:solidFill>
            <a:srgbClr val="FFFFFF"/>
          </a:solidFill>
          <a:ln>
            <a:noFill/>
          </a:ln>
        </p:spPr>
        <p:txBody>
          <a:bodyPr anchorCtr="0" anchor="t" bIns="91425" lIns="91425" spcFirstLastPara="1" rIns="91425" wrap="square" tIns="91425">
            <a:normAutofit fontScale="90000"/>
          </a:bodyPr>
          <a:lstStyle/>
          <a:p>
            <a:pPr indent="0" lvl="0" marL="0" marR="0" rtl="0" algn="l">
              <a:lnSpc>
                <a:spcPct val="100000"/>
              </a:lnSpc>
              <a:spcBef>
                <a:spcPts val="0"/>
              </a:spcBef>
              <a:spcAft>
                <a:spcPts val="0"/>
              </a:spcAft>
              <a:buNone/>
            </a:pPr>
            <a:r>
              <a:rPr b="1" lang="it">
                <a:solidFill>
                  <a:srgbClr val="000000"/>
                </a:solidFill>
                <a:latin typeface="Georgia"/>
                <a:ea typeface="Georgia"/>
                <a:cs typeface="Georgia"/>
                <a:sym typeface="Georgia"/>
              </a:rPr>
              <a:t>Il b</a:t>
            </a:r>
            <a:r>
              <a:rPr b="1" lang="it">
                <a:solidFill>
                  <a:srgbClr val="000000"/>
                </a:solidFill>
                <a:latin typeface="Georgia"/>
                <a:ea typeface="Georgia"/>
                <a:cs typeface="Georgia"/>
                <a:sym typeface="Georgia"/>
              </a:rPr>
              <a:t>ullismo è un fenomeno sociale, non giuridico</a:t>
            </a:r>
            <a:r>
              <a:rPr lang="it"/>
              <a:t>  s</a:t>
            </a:r>
            <a:endParaRPr/>
          </a:p>
          <a:p>
            <a:pPr indent="0" lvl="0" marL="0" rtl="0" algn="l">
              <a:spcBef>
                <a:spcPts val="0"/>
              </a:spcBef>
              <a:spcAft>
                <a:spcPts val="0"/>
              </a:spcAft>
              <a:buNone/>
            </a:pPr>
            <a:r>
              <a:t/>
            </a:r>
            <a:endParaRPr/>
          </a:p>
        </p:txBody>
      </p:sp>
      <p:sp>
        <p:nvSpPr>
          <p:cNvPr id="147" name="Google Shape;147;p15"/>
          <p:cNvSpPr txBox="1"/>
          <p:nvPr>
            <p:ph idx="1" type="body"/>
          </p:nvPr>
        </p:nvSpPr>
        <p:spPr>
          <a:xfrm>
            <a:off x="1297500" y="1154500"/>
            <a:ext cx="7038900" cy="3744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it" sz="1500">
                <a:solidFill>
                  <a:schemeClr val="dk1"/>
                </a:solidFill>
                <a:latin typeface="Georgia"/>
                <a:ea typeface="Georgia"/>
                <a:cs typeface="Georgia"/>
                <a:sym typeface="Georgia"/>
              </a:rPr>
              <a:t>Il bullismo </a:t>
            </a:r>
            <a:r>
              <a:rPr lang="it" sz="1500" u="sng">
                <a:solidFill>
                  <a:schemeClr val="dk1"/>
                </a:solidFill>
                <a:latin typeface="Georgia"/>
                <a:ea typeface="Georgia"/>
                <a:cs typeface="Georgia"/>
                <a:sym typeface="Georgia"/>
              </a:rPr>
              <a:t>non</a:t>
            </a:r>
            <a:r>
              <a:rPr lang="it" sz="1500">
                <a:solidFill>
                  <a:schemeClr val="dk1"/>
                </a:solidFill>
                <a:latin typeface="Georgia"/>
                <a:ea typeface="Georgia"/>
                <a:cs typeface="Georgia"/>
                <a:sym typeface="Georgia"/>
              </a:rPr>
              <a:t> ha una definizione giuridica. Descrive comportamenti aggressivi consistenti in atti di intimidazione e sopraffazione, fisica o psicologica, commessi </a:t>
            </a:r>
            <a:r>
              <a:rPr b="1" lang="it" sz="1500">
                <a:solidFill>
                  <a:schemeClr val="dk1"/>
                </a:solidFill>
                <a:latin typeface="Georgia"/>
                <a:ea typeface="Georgia"/>
                <a:cs typeface="Georgia"/>
                <a:sym typeface="Georgia"/>
              </a:rPr>
              <a:t>da un soggetto forte</a:t>
            </a:r>
            <a:r>
              <a:rPr lang="it" sz="1500">
                <a:solidFill>
                  <a:schemeClr val="dk1"/>
                </a:solidFill>
                <a:latin typeface="Georgia"/>
                <a:ea typeface="Georgia"/>
                <a:cs typeface="Georgia"/>
                <a:sym typeface="Georgia"/>
              </a:rPr>
              <a:t> - bullo - nei confronti del soggetto debole - vittima - in </a:t>
            </a:r>
            <a:r>
              <a:rPr b="1" lang="it" sz="1500">
                <a:solidFill>
                  <a:schemeClr val="dk1"/>
                </a:solidFill>
                <a:latin typeface="Georgia"/>
                <a:ea typeface="Georgia"/>
                <a:cs typeface="Georgia"/>
                <a:sym typeface="Georgia"/>
              </a:rPr>
              <a:t>modo intenzionale</a:t>
            </a:r>
            <a:r>
              <a:rPr lang="it" sz="1500">
                <a:solidFill>
                  <a:schemeClr val="dk1"/>
                </a:solidFill>
                <a:latin typeface="Georgia"/>
                <a:ea typeface="Georgia"/>
                <a:cs typeface="Georgia"/>
                <a:sym typeface="Georgia"/>
              </a:rPr>
              <a:t> e </a:t>
            </a:r>
            <a:r>
              <a:rPr b="1" lang="it" sz="1500">
                <a:solidFill>
                  <a:schemeClr val="dk1"/>
                </a:solidFill>
                <a:latin typeface="Georgia"/>
                <a:ea typeface="Georgia"/>
                <a:cs typeface="Georgia"/>
                <a:sym typeface="Georgia"/>
              </a:rPr>
              <a:t>ripetuto nel tempo</a:t>
            </a:r>
            <a:r>
              <a:rPr lang="it" sz="1500">
                <a:solidFill>
                  <a:schemeClr val="dk1"/>
                </a:solidFill>
                <a:latin typeface="Georgia"/>
                <a:ea typeface="Georgia"/>
                <a:cs typeface="Georgia"/>
                <a:sym typeface="Georgia"/>
              </a:rPr>
              <a:t>.</a:t>
            </a:r>
            <a:endParaRPr sz="1500">
              <a:solidFill>
                <a:schemeClr val="dk1"/>
              </a:solidFill>
              <a:latin typeface="Georgia"/>
              <a:ea typeface="Georgia"/>
              <a:cs typeface="Georgia"/>
              <a:sym typeface="Georgia"/>
            </a:endParaRPr>
          </a:p>
          <a:p>
            <a:pPr indent="0" lvl="0" marL="0" rtl="0" algn="just">
              <a:lnSpc>
                <a:spcPct val="115000"/>
              </a:lnSpc>
              <a:spcBef>
                <a:spcPts val="1200"/>
              </a:spcBef>
              <a:spcAft>
                <a:spcPts val="0"/>
              </a:spcAft>
              <a:buNone/>
            </a:pPr>
            <a:r>
              <a:rPr lang="it" sz="1500">
                <a:solidFill>
                  <a:schemeClr val="dk1"/>
                </a:solidFill>
                <a:latin typeface="Georgia"/>
                <a:ea typeface="Georgia"/>
                <a:cs typeface="Georgia"/>
                <a:sym typeface="Georgia"/>
              </a:rPr>
              <a:t>Il Cyberbullismo ha una propria definizione nell’art. 1 della L. n. 71/2017, limitatamente all’obiettivo dichiarato di contrasto al fenomeno in tutela dei minori:</a:t>
            </a:r>
            <a:endParaRPr sz="1500">
              <a:solidFill>
                <a:schemeClr val="dk1"/>
              </a:solidFill>
              <a:latin typeface="Georgia"/>
              <a:ea typeface="Georgia"/>
              <a:cs typeface="Georgia"/>
              <a:sym typeface="Georgia"/>
            </a:endParaRPr>
          </a:p>
          <a:p>
            <a:pPr indent="0" lvl="0" marL="0" rtl="0" algn="just">
              <a:lnSpc>
                <a:spcPct val="115000"/>
              </a:lnSpc>
              <a:spcBef>
                <a:spcPts val="0"/>
              </a:spcBef>
              <a:spcAft>
                <a:spcPts val="0"/>
              </a:spcAft>
              <a:buNone/>
            </a:pPr>
            <a:r>
              <a:rPr lang="it" sz="1400">
                <a:solidFill>
                  <a:srgbClr val="444444"/>
                </a:solidFill>
                <a:latin typeface="Georgia"/>
                <a:ea typeface="Georgia"/>
                <a:cs typeface="Georgia"/>
                <a:sym typeface="Georgia"/>
              </a:rPr>
              <a:t>“</a:t>
            </a:r>
            <a:r>
              <a:rPr i="1" lang="it" sz="1400">
                <a:solidFill>
                  <a:srgbClr val="444444"/>
                </a:solidFill>
                <a:latin typeface="Georgia"/>
                <a:ea typeface="Georgia"/>
                <a:cs typeface="Georgia"/>
                <a:sym typeface="Georgia"/>
              </a:rPr>
              <a:t>Qualunque forma di pressione, aggressione, molestia, ricatto, ingiuria, denigrazione, diffamazione, furto d'identità, alterazione, acquisizione illecita, manipolazione, trattamento  illecito  di  dati personali </a:t>
            </a:r>
            <a:r>
              <a:rPr i="1" lang="it" sz="1400" u="sng">
                <a:solidFill>
                  <a:srgbClr val="444444"/>
                </a:solidFill>
                <a:latin typeface="Georgia"/>
                <a:ea typeface="Georgia"/>
                <a:cs typeface="Georgia"/>
                <a:sym typeface="Georgia"/>
              </a:rPr>
              <a:t>in danno  di  minorenni</a:t>
            </a:r>
            <a:r>
              <a:rPr i="1" lang="it" sz="1400">
                <a:solidFill>
                  <a:srgbClr val="444444"/>
                </a:solidFill>
                <a:latin typeface="Georgia"/>
                <a:ea typeface="Georgia"/>
                <a:cs typeface="Georgia"/>
                <a:sym typeface="Georgia"/>
              </a:rPr>
              <a:t>,  realizzata  per  via  telematica, nonché la diffusione di contenuti on line aventi  ad  oggetto  anche uno o  più  componenti  della  famiglia  del  minore  il  cui  </a:t>
            </a:r>
            <a:r>
              <a:rPr i="1" lang="it" sz="1400" u="sng">
                <a:solidFill>
                  <a:srgbClr val="444444"/>
                </a:solidFill>
                <a:latin typeface="Georgia"/>
                <a:ea typeface="Georgia"/>
                <a:cs typeface="Georgia"/>
                <a:sym typeface="Georgia"/>
              </a:rPr>
              <a:t>scopo intenzionale e predominante</a:t>
            </a:r>
            <a:r>
              <a:rPr i="1" lang="it" sz="1400">
                <a:solidFill>
                  <a:srgbClr val="444444"/>
                </a:solidFill>
                <a:latin typeface="Georgia"/>
                <a:ea typeface="Georgia"/>
                <a:cs typeface="Georgia"/>
                <a:sym typeface="Georgia"/>
              </a:rPr>
              <a:t> sia quello </a:t>
            </a:r>
            <a:r>
              <a:rPr i="1" lang="it" sz="1400" u="sng">
                <a:solidFill>
                  <a:srgbClr val="444444"/>
                </a:solidFill>
                <a:latin typeface="Georgia"/>
                <a:ea typeface="Georgia"/>
                <a:cs typeface="Georgia"/>
                <a:sym typeface="Georgia"/>
              </a:rPr>
              <a:t>di  isolare  un  minore  o  un gruppo di minori</a:t>
            </a:r>
            <a:r>
              <a:rPr i="1" lang="it" sz="1400">
                <a:solidFill>
                  <a:srgbClr val="444444"/>
                </a:solidFill>
                <a:latin typeface="Georgia"/>
                <a:ea typeface="Georgia"/>
                <a:cs typeface="Georgia"/>
                <a:sym typeface="Georgia"/>
              </a:rPr>
              <a:t> ponendo in atto un serio abuso, un attacco  dannoso, o la loro messa in ridicolo</a:t>
            </a:r>
            <a:r>
              <a:rPr lang="it" sz="1400">
                <a:solidFill>
                  <a:srgbClr val="444444"/>
                </a:solidFill>
                <a:latin typeface="Georgia"/>
                <a:ea typeface="Georgia"/>
                <a:cs typeface="Georgia"/>
                <a:sym typeface="Georgia"/>
              </a:rPr>
              <a:t>”.</a:t>
            </a:r>
            <a:endParaRPr sz="1400">
              <a:solidFill>
                <a:srgbClr val="444444"/>
              </a:solidFill>
              <a:latin typeface="Georgia"/>
              <a:ea typeface="Georgia"/>
              <a:cs typeface="Georgia"/>
              <a:sym typeface="Georgia"/>
            </a:endParaRPr>
          </a:p>
          <a:p>
            <a:pPr indent="0" lvl="0" marL="0" rtl="0" algn="l">
              <a:spcBef>
                <a:spcPts val="0"/>
              </a:spcBef>
              <a:spcAft>
                <a:spcPts val="1200"/>
              </a:spcAft>
              <a:buNone/>
            </a:pPr>
            <a:r>
              <a:t/>
            </a:r>
            <a:endParaRPr>
              <a:solidFill>
                <a:schemeClr val="dk1"/>
              </a:solidFill>
              <a:latin typeface="Georgia"/>
              <a:ea typeface="Georgia"/>
              <a:cs typeface="Georgia"/>
              <a:sym typeface="Georgi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51" name="Shape 151"/>
        <p:cNvGrpSpPr/>
        <p:nvPr/>
      </p:nvGrpSpPr>
      <p:grpSpPr>
        <a:xfrm>
          <a:off x="0" y="0"/>
          <a:ext cx="0" cy="0"/>
          <a:chOff x="0" y="0"/>
          <a:chExt cx="0" cy="0"/>
        </a:xfrm>
      </p:grpSpPr>
      <p:sp>
        <p:nvSpPr>
          <p:cNvPr id="152" name="Google Shape;152;p16"/>
          <p:cNvSpPr txBox="1"/>
          <p:nvPr>
            <p:ph type="title"/>
          </p:nvPr>
        </p:nvSpPr>
        <p:spPr>
          <a:xfrm>
            <a:off x="1297500" y="393750"/>
            <a:ext cx="7038900" cy="5460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Il difetto di definizione giuridica unitaria</a:t>
            </a:r>
            <a:endParaRPr b="1">
              <a:solidFill>
                <a:schemeClr val="dk1"/>
              </a:solidFill>
              <a:latin typeface="Georgia"/>
              <a:ea typeface="Georgia"/>
              <a:cs typeface="Georgia"/>
              <a:sym typeface="Georgia"/>
            </a:endParaRPr>
          </a:p>
        </p:txBody>
      </p:sp>
      <p:sp>
        <p:nvSpPr>
          <p:cNvPr id="153" name="Google Shape;153;p16"/>
          <p:cNvSpPr txBox="1"/>
          <p:nvPr>
            <p:ph idx="1" type="body"/>
          </p:nvPr>
        </p:nvSpPr>
        <p:spPr>
          <a:xfrm>
            <a:off x="1297500" y="1050900"/>
            <a:ext cx="7038900" cy="3552300"/>
          </a:xfrm>
          <a:prstGeom prst="rect">
            <a:avLst/>
          </a:prstGeom>
        </p:spPr>
        <p:txBody>
          <a:bodyPr anchorCtr="0" anchor="t" bIns="91425" lIns="91425" spcFirstLastPara="1" rIns="91425" wrap="square" tIns="91425">
            <a:normAutofit fontScale="92500"/>
          </a:bodyPr>
          <a:lstStyle/>
          <a:p>
            <a:pPr indent="0" lvl="0" marL="0" rtl="0" algn="just">
              <a:spcBef>
                <a:spcPts val="0"/>
              </a:spcBef>
              <a:spcAft>
                <a:spcPts val="0"/>
              </a:spcAft>
              <a:buNone/>
            </a:pPr>
            <a:r>
              <a:rPr lang="it">
                <a:solidFill>
                  <a:schemeClr val="dk1"/>
                </a:solidFill>
                <a:latin typeface="Georgia"/>
                <a:ea typeface="Georgia"/>
                <a:cs typeface="Georgia"/>
                <a:sym typeface="Georgia"/>
              </a:rPr>
              <a:t>Ricorso alle norme generali poste a tutela delle vittime di comportamenti illeciti.</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0"/>
              </a:spcAft>
              <a:buNone/>
            </a:pPr>
            <a:r>
              <a:rPr lang="it">
                <a:solidFill>
                  <a:schemeClr val="dk1"/>
                </a:solidFill>
                <a:latin typeface="Georgia"/>
                <a:ea typeface="Georgia"/>
                <a:cs typeface="Georgia"/>
                <a:sym typeface="Georgia"/>
              </a:rPr>
              <a:t>Gli istituti applicabili sono quelli della responsabilità extracontrattuale da fatto illecito e, in presenza di specifici obblighi derivanti da norme di legge o “contatto sociale”, della responsabilità contrattuale.</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0"/>
              </a:spcAft>
              <a:buNone/>
            </a:pPr>
            <a:r>
              <a:rPr lang="it">
                <a:solidFill>
                  <a:schemeClr val="dk1"/>
                </a:solidFill>
                <a:latin typeface="Georgia"/>
                <a:ea typeface="Georgia"/>
                <a:cs typeface="Georgia"/>
                <a:sym typeface="Georgia"/>
              </a:rPr>
              <a:t>Vengono considerati i singoli</a:t>
            </a:r>
            <a:r>
              <a:rPr lang="it">
                <a:solidFill>
                  <a:schemeClr val="dk1"/>
                </a:solidFill>
                <a:latin typeface="Georgia"/>
                <a:ea typeface="Georgia"/>
                <a:cs typeface="Georgia"/>
                <a:sym typeface="Georgia"/>
              </a:rPr>
              <a:t> atti illeciti commessi dal bullo, quali gli insulti, le denigrazioni, le voci diffamatorie e false accuse, i furti, le estorsioni, le minacce, la violenza privata, le aggressioni, le lesioni personali, le percosse, il danneggiamento, gli atti persecutori, le violazioni della riservatezza.</a:t>
            </a:r>
            <a:endParaRPr>
              <a:solidFill>
                <a:schemeClr val="dk1"/>
              </a:solidFill>
              <a:latin typeface="Georgia"/>
              <a:ea typeface="Georgia"/>
              <a:cs typeface="Georgia"/>
              <a:sym typeface="Georgia"/>
            </a:endParaRPr>
          </a:p>
          <a:p>
            <a:pPr indent="0" lvl="0" marL="0" marR="0" rtl="0" algn="just">
              <a:lnSpc>
                <a:spcPct val="115000"/>
              </a:lnSpc>
              <a:spcBef>
                <a:spcPts val="1200"/>
              </a:spcBef>
              <a:spcAft>
                <a:spcPts val="0"/>
              </a:spcAft>
              <a:buNone/>
            </a:pPr>
            <a:r>
              <a:rPr lang="it">
                <a:solidFill>
                  <a:schemeClr val="dk1"/>
                </a:solidFill>
                <a:latin typeface="Georgia"/>
                <a:ea typeface="Georgia"/>
                <a:cs typeface="Georgia"/>
                <a:sym typeface="Georgia"/>
              </a:rPr>
              <a:t>Altre forme di sopraffazione rischiano di rimanere fuori dal mondo giuridico: manipolazione, critiche immotivate ed eccessivo controllo,  l’esclusione dal gioco, l’espressione di disprezzo che non divenga diffamazione o ingiuria (ad esempio, l’ignorare costantemente la persona). </a:t>
            </a:r>
            <a:endParaRPr>
              <a:solidFill>
                <a:schemeClr val="dk1"/>
              </a:solidFill>
              <a:latin typeface="Georgia"/>
              <a:ea typeface="Georgia"/>
              <a:cs typeface="Georgia"/>
              <a:sym typeface="Georgia"/>
            </a:endParaRPr>
          </a:p>
          <a:p>
            <a:pPr indent="0" lvl="0" marL="0" rtl="0" algn="just">
              <a:spcBef>
                <a:spcPts val="1200"/>
              </a:spcBef>
              <a:spcAft>
                <a:spcPts val="1200"/>
              </a:spcAft>
              <a:buNone/>
            </a:pPr>
            <a:r>
              <a:rPr lang="it">
                <a:solidFill>
                  <a:schemeClr val="dk1"/>
                </a:solidFill>
                <a:latin typeface="Georgia"/>
                <a:ea typeface="Georgia"/>
                <a:cs typeface="Georgia"/>
                <a:sym typeface="Georgia"/>
              </a:rPr>
              <a:t>Rischio di compressione verso il basso dell’entità dei risarcimenti, legati principalmente a lesioni puntuali del bene tutelato (integrità psicofisica o patrimoniale), che mal rappresentano l’effettiva ampiezza del danno subìto, in difetto di una attenta sensibilità e comprensione del fenomeno.</a:t>
            </a:r>
            <a:endParaRPr>
              <a:solidFill>
                <a:schemeClr val="dk1"/>
              </a:solidFill>
              <a:latin typeface="Georgia"/>
              <a:ea typeface="Georgia"/>
              <a:cs typeface="Georgia"/>
              <a:sym typeface="Georgi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57" name="Shape 157"/>
        <p:cNvGrpSpPr/>
        <p:nvPr/>
      </p:nvGrpSpPr>
      <p:grpSpPr>
        <a:xfrm>
          <a:off x="0" y="0"/>
          <a:ext cx="0" cy="0"/>
          <a:chOff x="0" y="0"/>
          <a:chExt cx="0" cy="0"/>
        </a:xfrm>
      </p:grpSpPr>
      <p:sp>
        <p:nvSpPr>
          <p:cNvPr id="158" name="Google Shape;158;p17"/>
          <p:cNvSpPr txBox="1"/>
          <p:nvPr>
            <p:ph type="title"/>
          </p:nvPr>
        </p:nvSpPr>
        <p:spPr>
          <a:xfrm>
            <a:off x="1297500" y="393750"/>
            <a:ext cx="7038900" cy="5253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b="1" lang="it">
                <a:solidFill>
                  <a:schemeClr val="dk1"/>
                </a:solidFill>
                <a:latin typeface="Georgia"/>
                <a:ea typeface="Georgia"/>
                <a:cs typeface="Georgia"/>
                <a:sym typeface="Georgia"/>
              </a:rPr>
              <a:t>Ruolo fondamentale del Giudice e del CTU</a:t>
            </a:r>
            <a:endParaRPr b="1">
              <a:solidFill>
                <a:schemeClr val="dk1"/>
              </a:solidFill>
              <a:latin typeface="Georgia"/>
              <a:ea typeface="Georgia"/>
              <a:cs typeface="Georgia"/>
              <a:sym typeface="Georgia"/>
            </a:endParaRPr>
          </a:p>
        </p:txBody>
      </p:sp>
      <p:sp>
        <p:nvSpPr>
          <p:cNvPr id="159" name="Google Shape;159;p17"/>
          <p:cNvSpPr txBox="1"/>
          <p:nvPr>
            <p:ph idx="1" type="body"/>
          </p:nvPr>
        </p:nvSpPr>
        <p:spPr>
          <a:xfrm>
            <a:off x="1297500" y="967425"/>
            <a:ext cx="7038900" cy="3918000"/>
          </a:xfrm>
          <a:prstGeom prst="rect">
            <a:avLst/>
          </a:prstGeom>
          <a:solidFill>
            <a:schemeClr val="lt1"/>
          </a:solidFill>
        </p:spPr>
        <p:txBody>
          <a:bodyPr anchorCtr="0" anchor="t" bIns="91425" lIns="91425" spcFirstLastPara="1" rIns="91425" wrap="square" tIns="91425">
            <a:noAutofit/>
          </a:bodyPr>
          <a:lstStyle/>
          <a:p>
            <a:pPr indent="0" lvl="0" marL="0" rtl="0" algn="just">
              <a:spcBef>
                <a:spcPts val="0"/>
              </a:spcBef>
              <a:spcAft>
                <a:spcPts val="0"/>
              </a:spcAft>
              <a:buNone/>
            </a:pPr>
            <a:r>
              <a:rPr b="1" lang="it" sz="1100">
                <a:solidFill>
                  <a:schemeClr val="dk1"/>
                </a:solidFill>
                <a:latin typeface="Georgia"/>
                <a:ea typeface="Georgia"/>
                <a:cs typeface="Georgia"/>
                <a:sym typeface="Georgia"/>
              </a:rPr>
              <a:t>Cass. n. 22541/2019:</a:t>
            </a:r>
            <a:r>
              <a:rPr lang="it" sz="1100">
                <a:solidFill>
                  <a:schemeClr val="dk1"/>
                </a:solidFill>
                <a:latin typeface="Georgia"/>
                <a:ea typeface="Georgia"/>
                <a:cs typeface="Georgia"/>
                <a:sym typeface="Georgia"/>
              </a:rPr>
              <a:t> un adolescente </a:t>
            </a:r>
            <a:r>
              <a:rPr lang="it" sz="1100">
                <a:solidFill>
                  <a:schemeClr val="dk1"/>
                </a:solidFill>
                <a:latin typeface="Georgia"/>
                <a:ea typeface="Georgia"/>
                <a:cs typeface="Georgia"/>
                <a:sym typeface="Georgia"/>
              </a:rPr>
              <a:t>vittima di comportamenti prevaricatori, aggressivi, mortificanti e reiterati nel tempo</a:t>
            </a:r>
            <a:r>
              <a:rPr lang="it" sz="1100">
                <a:solidFill>
                  <a:schemeClr val="dk1"/>
                </a:solidFill>
                <a:latin typeface="Georgia"/>
                <a:ea typeface="Georgia"/>
                <a:cs typeface="Georgia"/>
                <a:sym typeface="Georgia"/>
              </a:rPr>
              <a:t>, </a:t>
            </a:r>
            <a:r>
              <a:rPr lang="it" sz="1100">
                <a:solidFill>
                  <a:schemeClr val="dk1"/>
                </a:solidFill>
                <a:latin typeface="Georgia"/>
                <a:ea typeface="Georgia"/>
                <a:cs typeface="Georgia"/>
                <a:sym typeface="Georgia"/>
              </a:rPr>
              <a:t>la cui personalità non si è ancora formata in modo saldo e positivo rispetto alla sequela vittimizzante cui e' stato supposto, è</a:t>
            </a:r>
            <a:r>
              <a:rPr lang="it" sz="1100">
                <a:solidFill>
                  <a:schemeClr val="dk1"/>
                </a:solidFill>
                <a:latin typeface="Georgia"/>
                <a:ea typeface="Georgia"/>
                <a:cs typeface="Georgia"/>
                <a:sym typeface="Georgia"/>
              </a:rPr>
              <a:t> prevedibile che possa adottare comportamenti aggressivi internalizzati che possono trasformarsi, con costi anche particolarmente elevati in termini emotivi, in forme di resilienza passiva e autoconservative, evolvere verso forme di autodistruzione oppure tradursi, come è avvenuto nel caso di specie, nell'assunzione di comportamenti esternalizzati aggressivi.</a:t>
            </a:r>
            <a:endParaRPr sz="1100">
              <a:solidFill>
                <a:schemeClr val="dk1"/>
              </a:solidFill>
              <a:latin typeface="Georgia"/>
              <a:ea typeface="Georgia"/>
              <a:cs typeface="Georgia"/>
              <a:sym typeface="Georgia"/>
            </a:endParaRPr>
          </a:p>
          <a:p>
            <a:pPr indent="0" lvl="0" marL="0" marR="0" rtl="0" algn="just">
              <a:lnSpc>
                <a:spcPct val="115000"/>
              </a:lnSpc>
              <a:spcBef>
                <a:spcPts val="0"/>
              </a:spcBef>
              <a:spcAft>
                <a:spcPts val="0"/>
              </a:spcAft>
              <a:buNone/>
            </a:pPr>
            <a:r>
              <a:rPr lang="it" sz="1100">
                <a:solidFill>
                  <a:schemeClr val="dk1"/>
                </a:solidFill>
                <a:latin typeface="Georgia"/>
                <a:ea typeface="Georgia"/>
                <a:cs typeface="Georgia"/>
                <a:sym typeface="Georgia"/>
              </a:rPr>
              <a:t>La risposta ordinamentale non può essere solo quella della condanna dell'atto reattivo come comportamento illecito a sé stante, ignorando le situazioni di privazione e di svantaggio che ne costituivano il sostrato, perché il bullismo non dà vita ad un conflitto meramente individuale e richiede una risposta collettiva delle istituzioni, di condanna dell’atto e sostegno della vittima, anche onde rendere del tutto ingiustificabile la sua reazione.</a:t>
            </a:r>
            <a:endParaRPr sz="1100">
              <a:solidFill>
                <a:schemeClr val="dk1"/>
              </a:solidFill>
              <a:latin typeface="Georgia"/>
              <a:ea typeface="Georgia"/>
              <a:cs typeface="Georgia"/>
              <a:sym typeface="Georgia"/>
            </a:endParaRPr>
          </a:p>
          <a:p>
            <a:pPr indent="0" lvl="0" marL="0" marR="0" rtl="0" algn="just">
              <a:lnSpc>
                <a:spcPct val="115000"/>
              </a:lnSpc>
              <a:spcBef>
                <a:spcPts val="0"/>
              </a:spcBef>
              <a:spcAft>
                <a:spcPts val="0"/>
              </a:spcAft>
              <a:buNone/>
            </a:pPr>
            <a:r>
              <a:rPr lang="it" sz="1100">
                <a:solidFill>
                  <a:schemeClr val="dk1"/>
                </a:solidFill>
                <a:latin typeface="Georgia"/>
                <a:ea typeface="Georgia"/>
                <a:cs typeface="Georgia"/>
                <a:sym typeface="Georgia"/>
              </a:rPr>
              <a:t>Non solo non e' fuori luogo, ma è persino doveroso che l'ordinamento si dimostri sensibile verso coloro che sono esposti continuamente a condizioni vittimizzanti idonee a provocare e ad amplificare le reazioni rispetto alle sollecitazioni negative ricevute, soprattutto ove la vittima venga lasciata sola nell'affrontare il conflitto.</a:t>
            </a:r>
            <a:endParaRPr sz="1100">
              <a:solidFill>
                <a:schemeClr val="dk1"/>
              </a:solidFill>
              <a:latin typeface="Georgia"/>
              <a:ea typeface="Georgia"/>
              <a:cs typeface="Georgia"/>
              <a:sym typeface="Georgia"/>
            </a:endParaRPr>
          </a:p>
          <a:p>
            <a:pPr indent="0" lvl="0" marL="0" rtl="0" algn="just">
              <a:spcBef>
                <a:spcPts val="1200"/>
              </a:spcBef>
              <a:spcAft>
                <a:spcPts val="0"/>
              </a:spcAft>
              <a:buNone/>
            </a:pPr>
            <a:r>
              <a:rPr lang="it" sz="1100">
                <a:solidFill>
                  <a:schemeClr val="dk1"/>
                </a:solidFill>
                <a:latin typeface="Georgia"/>
                <a:ea typeface="Georgia"/>
                <a:cs typeface="Georgia"/>
                <a:sym typeface="Georgia"/>
              </a:rPr>
              <a:t>Giustifica l’applicazione dell’art. 1227 C.C. (per avere il danneggiato contribuito a determinare il fatto dannoso) in funzione di riduzione del danno risarcibile in capo al bullo aggredito - dopo reiterati episodi di sopraffazione - dalla propria vittima. La sentenza di merito censurata aveva ritenuto che, essendo il comportamento offensivo e persecutorio della vittima collocato in una fase temporale diversa da quella della reazione dell’autore dell’illecito, quest'ultimo non avesse agito per legittima difesa, ma per aggredire fisicamente il proprio rivale.</a:t>
            </a:r>
            <a:endParaRPr sz="1100">
              <a:solidFill>
                <a:schemeClr val="dk1"/>
              </a:solidFill>
              <a:latin typeface="Georgia"/>
              <a:ea typeface="Georgia"/>
              <a:cs typeface="Georgia"/>
              <a:sym typeface="Georgia"/>
            </a:endParaRPr>
          </a:p>
          <a:p>
            <a:pPr indent="0" lvl="0" marL="0" rtl="0" algn="l">
              <a:spcBef>
                <a:spcPts val="1200"/>
              </a:spcBef>
              <a:spcAft>
                <a:spcPts val="0"/>
              </a:spcAft>
              <a:buNone/>
            </a:pPr>
            <a:r>
              <a:t/>
            </a:r>
            <a:endParaRPr sz="1100">
              <a:solidFill>
                <a:schemeClr val="dk1"/>
              </a:solidFill>
              <a:latin typeface="Georgia"/>
              <a:ea typeface="Georgia"/>
              <a:cs typeface="Georgia"/>
              <a:sym typeface="Georgia"/>
            </a:endParaRPr>
          </a:p>
          <a:p>
            <a:pPr indent="0" lvl="0" marL="0" rtl="0" algn="l">
              <a:spcBef>
                <a:spcPts val="1200"/>
              </a:spcBef>
              <a:spcAft>
                <a:spcPts val="1200"/>
              </a:spcAft>
              <a:buNone/>
            </a:pPr>
            <a:r>
              <a:t/>
            </a:r>
            <a:endParaRPr>
              <a:solidFill>
                <a:schemeClr val="dk1"/>
              </a:solidFill>
              <a:latin typeface="Georgia"/>
              <a:ea typeface="Georgia"/>
              <a:cs typeface="Georgia"/>
              <a:sym typeface="Georgi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163" name="Shape 163"/>
        <p:cNvGrpSpPr/>
        <p:nvPr/>
      </p:nvGrpSpPr>
      <p:grpSpPr>
        <a:xfrm>
          <a:off x="0" y="0"/>
          <a:ext cx="0" cy="0"/>
          <a:chOff x="0" y="0"/>
          <a:chExt cx="0" cy="0"/>
        </a:xfrm>
      </p:grpSpPr>
      <p:sp>
        <p:nvSpPr>
          <p:cNvPr id="164" name="Google Shape;164;p18"/>
          <p:cNvSpPr txBox="1"/>
          <p:nvPr>
            <p:ph type="title"/>
          </p:nvPr>
        </p:nvSpPr>
        <p:spPr>
          <a:xfrm>
            <a:off x="1297500" y="393750"/>
            <a:ext cx="7038900" cy="4527600"/>
          </a:xfrm>
          <a:prstGeom prst="rect">
            <a:avLst/>
          </a:prstGeom>
        </p:spPr>
        <p:txBody>
          <a:bodyPr anchorCtr="0" anchor="t" bIns="91425" lIns="91425" spcFirstLastPara="1" rIns="91425" wrap="square" tIns="91425">
            <a:normAutofit fontScale="90000"/>
          </a:bodyPr>
          <a:lstStyle/>
          <a:p>
            <a:pPr indent="0" lvl="0" marL="0" rtl="0" algn="just">
              <a:lnSpc>
                <a:spcPct val="115000"/>
              </a:lnSpc>
              <a:spcBef>
                <a:spcPts val="500"/>
              </a:spcBef>
              <a:spcAft>
                <a:spcPts val="0"/>
              </a:spcAft>
              <a:buNone/>
            </a:pPr>
            <a:r>
              <a:rPr b="1" lang="it" sz="1422">
                <a:solidFill>
                  <a:srgbClr val="000000"/>
                </a:solidFill>
                <a:latin typeface="Georgia"/>
                <a:ea typeface="Georgia"/>
                <a:cs typeface="Georgia"/>
                <a:sym typeface="Georgia"/>
              </a:rPr>
              <a:t>Discontinuità delle decisioni in ordine alla liquidazione dei danni.</a:t>
            </a:r>
            <a:endParaRPr b="1" sz="1422">
              <a:solidFill>
                <a:srgbClr val="000000"/>
              </a:solidFill>
              <a:latin typeface="Georgia"/>
              <a:ea typeface="Georgia"/>
              <a:cs typeface="Georgia"/>
              <a:sym typeface="Georgia"/>
            </a:endParaRPr>
          </a:p>
          <a:p>
            <a:pPr indent="0" lvl="0" marL="0" rtl="0" algn="just">
              <a:lnSpc>
                <a:spcPct val="115000"/>
              </a:lnSpc>
              <a:spcBef>
                <a:spcPts val="500"/>
              </a:spcBef>
              <a:spcAft>
                <a:spcPts val="0"/>
              </a:spcAft>
              <a:buNone/>
            </a:pPr>
            <a:r>
              <a:rPr b="1" lang="it" sz="1200">
                <a:solidFill>
                  <a:srgbClr val="000000"/>
                </a:solidFill>
                <a:latin typeface="Georgia"/>
                <a:ea typeface="Georgia"/>
                <a:cs typeface="Georgia"/>
                <a:sym typeface="Georgia"/>
              </a:rPr>
              <a:t>Trib. Milano, n. 8081/2013 </a:t>
            </a:r>
            <a:r>
              <a:rPr lang="it" sz="1200">
                <a:solidFill>
                  <a:srgbClr val="000000"/>
                </a:solidFill>
                <a:latin typeface="Georgia"/>
                <a:ea typeface="Georgia"/>
                <a:cs typeface="Georgia"/>
                <a:sym typeface="Georgia"/>
              </a:rPr>
              <a:t>: aggressioni fisiche e/o percosse. Il CTU accerta "</a:t>
            </a:r>
            <a:r>
              <a:rPr i="1" lang="it" sz="1200">
                <a:solidFill>
                  <a:srgbClr val="000000"/>
                </a:solidFill>
                <a:latin typeface="Georgia"/>
                <a:ea typeface="Georgia"/>
                <a:cs typeface="Georgia"/>
                <a:sym typeface="Georgia"/>
              </a:rPr>
              <a:t>disturbo dell'adattamento con ansia ed umore misti e sua progressione verso un disturbo depressivo minore, cronico, poco più che moderato; fobia sociale; disturbo del ritmo circadiano del sonno tipo fase del sonno ritardata, in soggetto con caratteristiche dipendenti ed evitanti di personalità</a:t>
            </a:r>
            <a:r>
              <a:rPr lang="it" sz="1200">
                <a:solidFill>
                  <a:srgbClr val="000000"/>
                </a:solidFill>
                <a:latin typeface="Georgia"/>
                <a:ea typeface="Georgia"/>
                <a:cs typeface="Georgia"/>
                <a:sym typeface="Georgia"/>
              </a:rPr>
              <a:t>", I.P. del 20%, I.T. protrattosi per mesi diciotto: mesi due al 75%, mesi dodici al 50% e mesi quattro al 30%. Risarcimento € 115.000. Spese mediche non documentate: il CTU consiglia un ciclo di sostegno terapeutico della durata di due anni, con un ritmo settimanale di sedute, costo € 10.000, da liquidarsi anticipatamente. Complessivi € 125.000 di risarcimento.</a:t>
            </a:r>
            <a:endParaRPr sz="1200">
              <a:solidFill>
                <a:srgbClr val="000000"/>
              </a:solidFill>
              <a:latin typeface="Georgia"/>
              <a:ea typeface="Georgia"/>
              <a:cs typeface="Georgia"/>
              <a:sym typeface="Georgia"/>
            </a:endParaRPr>
          </a:p>
          <a:p>
            <a:pPr indent="0" lvl="0" marL="0" rtl="0" algn="just">
              <a:lnSpc>
                <a:spcPct val="115000"/>
              </a:lnSpc>
              <a:spcBef>
                <a:spcPts val="500"/>
              </a:spcBef>
              <a:spcAft>
                <a:spcPts val="0"/>
              </a:spcAft>
              <a:buNone/>
            </a:pPr>
            <a:r>
              <a:rPr b="1" lang="it" sz="1200">
                <a:solidFill>
                  <a:srgbClr val="000000"/>
                </a:solidFill>
                <a:latin typeface="Georgia"/>
                <a:ea typeface="Georgia"/>
                <a:cs typeface="Georgia"/>
                <a:sym typeface="Georgia"/>
              </a:rPr>
              <a:t>Trib. Reggio Calabria, n. 1087/2020 </a:t>
            </a:r>
            <a:r>
              <a:rPr lang="it" sz="1200">
                <a:solidFill>
                  <a:srgbClr val="000000"/>
                </a:solidFill>
                <a:latin typeface="Georgia"/>
                <a:ea typeface="Georgia"/>
                <a:cs typeface="Georgia"/>
                <a:sym typeface="Georgia"/>
              </a:rPr>
              <a:t>: minacce con coltello e un pestaggio con esiti guaribili in 8 giorni. </a:t>
            </a:r>
            <a:r>
              <a:rPr i="1" lang="it" sz="1200">
                <a:solidFill>
                  <a:srgbClr val="000000"/>
                </a:solidFill>
                <a:latin typeface="Georgia"/>
                <a:ea typeface="Georgia"/>
                <a:cs typeface="Georgia"/>
                <a:sym typeface="Georgia"/>
              </a:rPr>
              <a:t>Emerge dalla CTU che … è attualmente in grave sovrappeso, che soffre di ansia immotivata, facile irascibilità, cefalea molto frequente, iperidrosi alle mani, claustrofobia.</a:t>
            </a:r>
            <a:r>
              <a:rPr lang="it" sz="1200">
                <a:solidFill>
                  <a:srgbClr val="000000"/>
                </a:solidFill>
                <a:latin typeface="Georgia"/>
                <a:ea typeface="Georgia"/>
                <a:cs typeface="Georgia"/>
                <a:sym typeface="Georgia"/>
              </a:rPr>
              <a:t> Il Giudice reputa appropriata la diagnosi fornita dal CTP, di un </a:t>
            </a:r>
            <a:r>
              <a:rPr b="1" lang="it" sz="1200">
                <a:solidFill>
                  <a:srgbClr val="000000"/>
                </a:solidFill>
                <a:latin typeface="Georgia"/>
                <a:ea typeface="Georgia"/>
                <a:cs typeface="Georgia"/>
                <a:sym typeface="Georgia"/>
              </a:rPr>
              <a:t>cronico disturbo post traumatico da stress</a:t>
            </a:r>
            <a:r>
              <a:rPr lang="it" sz="1200">
                <a:solidFill>
                  <a:srgbClr val="000000"/>
                </a:solidFill>
                <a:latin typeface="Georgia"/>
                <a:ea typeface="Georgia"/>
                <a:cs typeface="Georgia"/>
                <a:sym typeface="Georgia"/>
              </a:rPr>
              <a:t>, con I.P. dell'11% alla stregua del </a:t>
            </a:r>
            <a:r>
              <a:rPr b="1" lang="it" sz="1200">
                <a:solidFill>
                  <a:srgbClr val="000000"/>
                </a:solidFill>
                <a:latin typeface="Georgia"/>
                <a:ea typeface="Georgia"/>
                <a:cs typeface="Georgia"/>
                <a:sym typeface="Georgia"/>
              </a:rPr>
              <a:t>valore base previsto dal DSM-5 per tale patologia</a:t>
            </a:r>
            <a:r>
              <a:rPr lang="it" sz="1200">
                <a:solidFill>
                  <a:srgbClr val="000000"/>
                </a:solidFill>
                <a:latin typeface="Georgia"/>
                <a:ea typeface="Georgia"/>
                <a:cs typeface="Georgia"/>
                <a:sym typeface="Georgia"/>
              </a:rPr>
              <a:t>, disattendendo invece la valutazione del CTU (I.P. 2%), secondo la quale gli eventi traumatici denunciati, per intensità e numero, non avrebbero "</a:t>
            </a:r>
            <a:r>
              <a:rPr i="1" lang="it" sz="1200">
                <a:solidFill>
                  <a:srgbClr val="000000"/>
                </a:solidFill>
                <a:latin typeface="Georgia"/>
                <a:ea typeface="Georgia"/>
                <a:cs typeface="Georgia"/>
                <a:sym typeface="Georgia"/>
              </a:rPr>
              <a:t>la carica patematica necessaria per lo sviluppo di un sì grave disturbo</a:t>
            </a:r>
            <a:r>
              <a:rPr lang="it" sz="1200">
                <a:solidFill>
                  <a:srgbClr val="000000"/>
                </a:solidFill>
                <a:latin typeface="Georgia"/>
                <a:ea typeface="Georgia"/>
                <a:cs typeface="Georgia"/>
                <a:sym typeface="Georgia"/>
              </a:rPr>
              <a:t>". Liquida un danno di € 46.000.</a:t>
            </a:r>
            <a:endParaRPr sz="1200">
              <a:solidFill>
                <a:srgbClr val="000000"/>
              </a:solidFill>
              <a:latin typeface="Georgia"/>
              <a:ea typeface="Georgia"/>
              <a:cs typeface="Georgia"/>
              <a:sym typeface="Georgia"/>
            </a:endParaRPr>
          </a:p>
          <a:p>
            <a:pPr indent="0" lvl="0" marL="0" marR="0" rtl="0" algn="just">
              <a:lnSpc>
                <a:spcPct val="115000"/>
              </a:lnSpc>
              <a:spcBef>
                <a:spcPts val="500"/>
              </a:spcBef>
              <a:spcAft>
                <a:spcPts val="0"/>
              </a:spcAft>
              <a:buNone/>
            </a:pPr>
            <a:r>
              <a:rPr b="1" lang="it" sz="1200">
                <a:solidFill>
                  <a:srgbClr val="000000"/>
                </a:solidFill>
                <a:latin typeface="Georgia"/>
                <a:ea typeface="Georgia"/>
                <a:cs typeface="Georgia"/>
                <a:sym typeface="Georgia"/>
              </a:rPr>
              <a:t>Trib. Roma, 4 aprile 2018 n. 6919</a:t>
            </a:r>
            <a:r>
              <a:rPr lang="it" sz="1200">
                <a:solidFill>
                  <a:srgbClr val="000000"/>
                </a:solidFill>
                <a:latin typeface="Georgia"/>
                <a:ea typeface="Georgia"/>
                <a:cs typeface="Georgia"/>
                <a:sym typeface="Georgia"/>
              </a:rPr>
              <a:t>: ripetute offese, sputi, minacce, protratti per alcuni mesi e culminati in un pestaggio con rottura del setto nasale e contusioni della regione orbitale. CTU riconosce "</a:t>
            </a:r>
            <a:r>
              <a:rPr i="1" lang="it" sz="1200">
                <a:solidFill>
                  <a:srgbClr val="000000"/>
                </a:solidFill>
                <a:latin typeface="Georgia"/>
                <a:ea typeface="Georgia"/>
                <a:cs typeface="Georgia"/>
                <a:sym typeface="Georgia"/>
              </a:rPr>
              <a:t>esiti di frattura ossa proprie del naso trattata con riduzione chiusa con minima riduzione dell'efficienza estetica</a:t>
            </a:r>
            <a:r>
              <a:rPr lang="it" sz="1200">
                <a:solidFill>
                  <a:srgbClr val="000000"/>
                </a:solidFill>
                <a:latin typeface="Georgia"/>
                <a:ea typeface="Georgia"/>
                <a:cs typeface="Georgia"/>
                <a:sym typeface="Georgia"/>
              </a:rPr>
              <a:t>" (I.P. 2,5%) per complessivi € 7.800 di danno, il Giudice </a:t>
            </a:r>
            <a:r>
              <a:rPr i="1" lang="it" sz="1200">
                <a:solidFill>
                  <a:srgbClr val="000000"/>
                </a:solidFill>
                <a:latin typeface="Georgia"/>
                <a:ea typeface="Georgia"/>
                <a:cs typeface="Georgia"/>
                <a:sym typeface="Georgia"/>
              </a:rPr>
              <a:t>sulla scorta dell'apprezzamento delle sofferenze concrete, valutate anche dal punto di vista relazionale ed esistenziale, consistente nel peggioramento delle condizioni di vita quotidiane patite da parte attrice</a:t>
            </a:r>
            <a:r>
              <a:rPr lang="it" sz="1200">
                <a:solidFill>
                  <a:srgbClr val="000000"/>
                </a:solidFill>
                <a:latin typeface="Georgia"/>
                <a:ea typeface="Georgia"/>
                <a:cs typeface="Georgia"/>
                <a:sym typeface="Georgia"/>
              </a:rPr>
              <a:t> liquida il danno non patrimoniale in € 4.500. Risarcimento complessivo € 12.300. </a:t>
            </a:r>
            <a:endParaRPr sz="1200">
              <a:solidFill>
                <a:srgbClr val="000000"/>
              </a:solidFill>
              <a:latin typeface="Georgia"/>
              <a:ea typeface="Georgia"/>
              <a:cs typeface="Georgia"/>
              <a:sym typeface="Georgia"/>
            </a:endParaRPr>
          </a:p>
          <a:p>
            <a:pPr indent="0" lvl="0" marL="0" rtl="0" algn="l">
              <a:lnSpc>
                <a:spcPct val="115000"/>
              </a:lnSpc>
              <a:spcBef>
                <a:spcPts val="5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lnSpc>
                <a:spcPct val="115000"/>
              </a:lnSpc>
              <a:spcBef>
                <a:spcPts val="5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just">
              <a:lnSpc>
                <a:spcPct val="115000"/>
              </a:lnSpc>
              <a:spcBef>
                <a:spcPts val="5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lnSpc>
                <a:spcPct val="115000"/>
              </a:lnSpc>
              <a:spcBef>
                <a:spcPts val="500"/>
              </a:spcBef>
              <a:spcAft>
                <a:spcPts val="0"/>
              </a:spcAft>
              <a:buNone/>
            </a:pPr>
            <a:r>
              <a:t/>
            </a:r>
            <a:endParaRPr sz="1200">
              <a:solidFill>
                <a:srgbClr val="000000"/>
              </a:solidFill>
              <a:latin typeface="Times New Roman"/>
              <a:ea typeface="Times New Roman"/>
              <a:cs typeface="Times New Roman"/>
              <a:sym typeface="Times New Roman"/>
            </a:endParaRPr>
          </a:p>
          <a:p>
            <a:pPr indent="0" lvl="0" marL="0" rtl="0" algn="l">
              <a:spcBef>
                <a:spcPts val="500"/>
              </a:spcBef>
              <a:spcAft>
                <a:spcPts val="0"/>
              </a:spcAft>
              <a:buNone/>
            </a:pPr>
            <a:r>
              <a:t/>
            </a:r>
            <a:endParaRPr>
              <a:solidFill>
                <a:schemeClr val="dk1"/>
              </a:solidFill>
              <a:latin typeface="Georgia"/>
              <a:ea typeface="Georgia"/>
              <a:cs typeface="Georgia"/>
              <a:sym typeface="Georgia"/>
            </a:endParaRPr>
          </a:p>
        </p:txBody>
      </p:sp>
      <p:sp>
        <p:nvSpPr>
          <p:cNvPr id="165" name="Google Shape;165;p18"/>
          <p:cNvSpPr txBox="1"/>
          <p:nvPr>
            <p:ph idx="1" type="body"/>
          </p:nvPr>
        </p:nvSpPr>
        <p:spPr>
          <a:xfrm>
            <a:off x="1297500" y="4329425"/>
            <a:ext cx="7038900" cy="149400"/>
          </a:xfrm>
          <a:prstGeom prst="rect">
            <a:avLst/>
          </a:prstGeom>
        </p:spPr>
        <p:txBody>
          <a:bodyPr anchorCtr="0" anchor="t" bIns="91425" lIns="91425" spcFirstLastPara="1" rIns="91425" wrap="square" tIns="91425">
            <a:normAutofit fontScale="25000" lnSpcReduction="20000"/>
          </a:bodyPr>
          <a:lstStyle/>
          <a:p>
            <a:pPr indent="0" lvl="0" marL="0" rtl="0" algn="l">
              <a:spcBef>
                <a:spcPts val="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69" name="Shape 169"/>
        <p:cNvGrpSpPr/>
        <p:nvPr/>
      </p:nvGrpSpPr>
      <p:grpSpPr>
        <a:xfrm>
          <a:off x="0" y="0"/>
          <a:ext cx="0" cy="0"/>
          <a:chOff x="0" y="0"/>
          <a:chExt cx="0" cy="0"/>
        </a:xfrm>
      </p:grpSpPr>
      <p:sp>
        <p:nvSpPr>
          <p:cNvPr id="170" name="Google Shape;170;p19"/>
          <p:cNvSpPr txBox="1"/>
          <p:nvPr>
            <p:ph type="title"/>
          </p:nvPr>
        </p:nvSpPr>
        <p:spPr>
          <a:xfrm>
            <a:off x="1297500" y="393750"/>
            <a:ext cx="7038900" cy="627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it">
                <a:solidFill>
                  <a:schemeClr val="dk1"/>
                </a:solidFill>
                <a:latin typeface="Georgia"/>
                <a:ea typeface="Georgia"/>
                <a:cs typeface="Georgia"/>
                <a:sym typeface="Georgia"/>
              </a:rPr>
              <a:t>Minore incapace di intendere e di volere</a:t>
            </a:r>
            <a:endParaRPr b="1">
              <a:solidFill>
                <a:schemeClr val="dk1"/>
              </a:solidFill>
              <a:latin typeface="Georgia"/>
              <a:ea typeface="Georgia"/>
              <a:cs typeface="Georgia"/>
              <a:sym typeface="Georgia"/>
            </a:endParaRPr>
          </a:p>
        </p:txBody>
      </p:sp>
      <p:sp>
        <p:nvSpPr>
          <p:cNvPr id="171" name="Google Shape;171;p19"/>
          <p:cNvSpPr txBox="1"/>
          <p:nvPr>
            <p:ph idx="1" type="body"/>
          </p:nvPr>
        </p:nvSpPr>
        <p:spPr>
          <a:xfrm>
            <a:off x="1297500" y="1021350"/>
            <a:ext cx="7038900" cy="3457500"/>
          </a:xfrm>
          <a:prstGeom prst="rect">
            <a:avLst/>
          </a:prstGeom>
        </p:spPr>
        <p:txBody>
          <a:bodyPr anchorCtr="0" anchor="t" bIns="91425" lIns="91425" spcFirstLastPara="1" rIns="91425" wrap="square" tIns="91425">
            <a:normAutofit fontScale="85000" lnSpcReduction="20000"/>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Art. 2046 C.C.</a:t>
            </a:r>
            <a:r>
              <a:rPr lang="it">
                <a:solidFill>
                  <a:schemeClr val="dk1"/>
                </a:solidFill>
                <a:latin typeface="Georgia"/>
                <a:ea typeface="Georgia"/>
                <a:cs typeface="Georgia"/>
                <a:sym typeface="Georgia"/>
              </a:rPr>
              <a:t>: l’incapace non risponde delle conseguenze del fatto dannoso.</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b="1" lang="it">
                <a:solidFill>
                  <a:schemeClr val="dk1"/>
                </a:solidFill>
                <a:latin typeface="Georgia"/>
                <a:ea typeface="Georgia"/>
                <a:cs typeface="Georgia"/>
                <a:sym typeface="Georgia"/>
              </a:rPr>
              <a:t>Art. 2047 C.C.</a:t>
            </a:r>
            <a:r>
              <a:rPr lang="it">
                <a:solidFill>
                  <a:schemeClr val="dk1"/>
                </a:solidFill>
                <a:latin typeface="Georgia"/>
                <a:ea typeface="Georgia"/>
                <a:cs typeface="Georgia"/>
                <a:sym typeface="Georgia"/>
              </a:rPr>
              <a:t>: il risarcimento è dovuto da chi è tenuto alla sorveglianza dell’incapace. In difetto il giudice può condannare l’autore ad un’equa indennità. Prova liberatoria di non aver potuto impedire il fatto (dimostrazione di un fatto impeditivo assoluto: Cass. n. 1148/2005)</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Il minore infraquattordicenne, non imputabile penalmente, viene normalmente considerato capace, salvo che l’incapacità venga congruamente provata o l’età sia molto giovane.</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a:solidFill>
                  <a:schemeClr val="dk1"/>
                </a:solidFill>
                <a:latin typeface="Georgia"/>
                <a:ea typeface="Georgia"/>
                <a:cs typeface="Georgia"/>
                <a:sym typeface="Georgia"/>
              </a:rPr>
              <a:t>A seconda delle casistiche, anche il minore di 7 anni è stato considerato capace (Cass. 24907/2019).</a:t>
            </a:r>
            <a:endParaRPr>
              <a:solidFill>
                <a:schemeClr val="dk1"/>
              </a:solidFill>
              <a:latin typeface="Georgia"/>
              <a:ea typeface="Georgia"/>
              <a:cs typeface="Georgia"/>
              <a:sym typeface="Georgia"/>
            </a:endParaRPr>
          </a:p>
          <a:p>
            <a:pPr indent="0" lvl="0" marL="0" rtl="0" algn="just">
              <a:spcBef>
                <a:spcPts val="1200"/>
              </a:spcBef>
              <a:spcAft>
                <a:spcPts val="0"/>
              </a:spcAft>
              <a:buNone/>
            </a:pPr>
            <a:r>
              <a:rPr lang="it" sz="1200">
                <a:solidFill>
                  <a:srgbClr val="000000"/>
                </a:solidFill>
                <a:highlight>
                  <a:srgbClr val="FCFCFC"/>
                </a:highlight>
                <a:latin typeface="Georgia"/>
                <a:ea typeface="Georgia"/>
                <a:cs typeface="Georgia"/>
                <a:sym typeface="Georgia"/>
              </a:rPr>
              <a:t>Comitato nazionale per la bioetica, documenti del 20 giugno 1992 su “</a:t>
            </a:r>
            <a:r>
              <a:rPr i="1" lang="it" sz="1200">
                <a:solidFill>
                  <a:srgbClr val="000000"/>
                </a:solidFill>
                <a:highlight>
                  <a:srgbClr val="FCFCFC"/>
                </a:highlight>
                <a:latin typeface="Georgia"/>
                <a:ea typeface="Georgia"/>
                <a:cs typeface="Georgia"/>
                <a:sym typeface="Georgia"/>
              </a:rPr>
              <a:t>Informazione e consenso all’atto medico</a:t>
            </a:r>
            <a:r>
              <a:rPr lang="it" sz="1200">
                <a:solidFill>
                  <a:srgbClr val="000000"/>
                </a:solidFill>
                <a:highlight>
                  <a:srgbClr val="FCFCFC"/>
                </a:highlight>
                <a:latin typeface="Georgia"/>
                <a:ea typeface="Georgia"/>
                <a:cs typeface="Georgia"/>
                <a:sym typeface="Georgia"/>
              </a:rPr>
              <a:t>” e del 1994 su “</a:t>
            </a:r>
            <a:r>
              <a:rPr i="1" lang="it" sz="1200">
                <a:solidFill>
                  <a:srgbClr val="000000"/>
                </a:solidFill>
                <a:highlight>
                  <a:srgbClr val="FCFCFC"/>
                </a:highlight>
                <a:latin typeface="Georgia"/>
                <a:ea typeface="Georgia"/>
                <a:cs typeface="Georgia"/>
                <a:sym typeface="Georgia"/>
              </a:rPr>
              <a:t>Bioetica con l’infanzia</a:t>
            </a:r>
            <a:r>
              <a:rPr lang="it" sz="1200">
                <a:solidFill>
                  <a:srgbClr val="000000"/>
                </a:solidFill>
                <a:highlight>
                  <a:srgbClr val="FCFCFC"/>
                </a:highlight>
                <a:latin typeface="Georgia"/>
                <a:ea typeface="Georgia"/>
                <a:cs typeface="Georgia"/>
                <a:sym typeface="Georgia"/>
              </a:rPr>
              <a:t>” afferma la possibilità di un autonomo consenso o dissenso al trattamento sanitario del bambino già a sette anni.</a:t>
            </a:r>
            <a:endParaRPr sz="1200">
              <a:solidFill>
                <a:srgbClr val="000000"/>
              </a:solidFill>
              <a:highlight>
                <a:srgbClr val="FCFCFC"/>
              </a:highlight>
              <a:latin typeface="Georgia"/>
              <a:ea typeface="Georgia"/>
              <a:cs typeface="Georgia"/>
              <a:sym typeface="Georgia"/>
            </a:endParaRPr>
          </a:p>
          <a:p>
            <a:pPr indent="0" lvl="0" marL="0" rtl="0" algn="just">
              <a:spcBef>
                <a:spcPts val="1200"/>
              </a:spcBef>
              <a:spcAft>
                <a:spcPts val="0"/>
              </a:spcAft>
              <a:buNone/>
            </a:pPr>
            <a:r>
              <a:rPr lang="it" sz="1200">
                <a:solidFill>
                  <a:srgbClr val="000000"/>
                </a:solidFill>
                <a:highlight>
                  <a:srgbClr val="FCFCFC"/>
                </a:highlight>
                <a:latin typeface="Georgia"/>
                <a:ea typeface="Georgia"/>
                <a:cs typeface="Georgia"/>
                <a:sym typeface="Georgia"/>
              </a:rPr>
              <a:t>L’art. 371 C.C. prevede l’obbligo per il giudice di procedere all’ascolto del minore che abbia compiuto i dieci anni (se capace, anche più giovane) prima di decidere sul luogo dove il minore deve essere allevato o sull’indirizzo da dare ai suoi studi o sull’avviamento professionale; </a:t>
            </a:r>
            <a:endParaRPr sz="1200">
              <a:solidFill>
                <a:srgbClr val="000000"/>
              </a:solidFill>
              <a:highlight>
                <a:srgbClr val="FCFCFC"/>
              </a:highlight>
              <a:latin typeface="Georgia"/>
              <a:ea typeface="Georgia"/>
              <a:cs typeface="Georgia"/>
              <a:sym typeface="Georgia"/>
            </a:endParaRPr>
          </a:p>
          <a:p>
            <a:pPr indent="0" lvl="0" marL="0" rtl="0" algn="just">
              <a:spcBef>
                <a:spcPts val="1200"/>
              </a:spcBef>
              <a:spcAft>
                <a:spcPts val="1200"/>
              </a:spcAft>
              <a:buNone/>
            </a:pPr>
            <a:r>
              <a:rPr lang="it" sz="1200">
                <a:solidFill>
                  <a:srgbClr val="000000"/>
                </a:solidFill>
                <a:highlight>
                  <a:srgbClr val="FCFCFC"/>
                </a:highlight>
                <a:latin typeface="Georgia"/>
                <a:ea typeface="Georgia"/>
                <a:cs typeface="Georgia"/>
                <a:sym typeface="Georgia"/>
              </a:rPr>
              <a:t>L</a:t>
            </a:r>
            <a:r>
              <a:rPr lang="it" sz="1200">
                <a:solidFill>
                  <a:srgbClr val="000000"/>
                </a:solidFill>
                <a:highlight>
                  <a:srgbClr val="FCFCFC"/>
                </a:highlight>
                <a:latin typeface="Georgia"/>
                <a:ea typeface="Georgia"/>
                <a:cs typeface="Georgia"/>
                <a:sym typeface="Georgia"/>
              </a:rPr>
              <a:t>egge n. 184/1983 su adozione e affidamento </a:t>
            </a:r>
            <a:r>
              <a:rPr lang="it" sz="1200">
                <a:solidFill>
                  <a:srgbClr val="000000"/>
                </a:solidFill>
                <a:highlight>
                  <a:srgbClr val="FCFCFC"/>
                </a:highlight>
                <a:latin typeface="Georgia"/>
                <a:ea typeface="Georgia"/>
                <a:cs typeface="Georgia"/>
                <a:sym typeface="Georgia"/>
              </a:rPr>
              <a:t>valorizza la partecipazione diretta del minore che abbia compiuto i dodici anni e, se opportuno, anche di età inferiore.</a:t>
            </a:r>
            <a:endParaRPr sz="1200">
              <a:solidFill>
                <a:srgbClr val="000000"/>
              </a:solidFill>
              <a:highlight>
                <a:srgbClr val="FCFCFC"/>
              </a:highlight>
              <a:latin typeface="Georgia"/>
              <a:ea typeface="Georgia"/>
              <a:cs typeface="Georgia"/>
              <a:sym typeface="Georgi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75" name="Shape 175"/>
        <p:cNvGrpSpPr/>
        <p:nvPr/>
      </p:nvGrpSpPr>
      <p:grpSpPr>
        <a:xfrm>
          <a:off x="0" y="0"/>
          <a:ext cx="0" cy="0"/>
          <a:chOff x="0" y="0"/>
          <a:chExt cx="0" cy="0"/>
        </a:xfrm>
      </p:grpSpPr>
      <p:sp>
        <p:nvSpPr>
          <p:cNvPr id="176" name="Google Shape;176;p20"/>
          <p:cNvSpPr txBox="1"/>
          <p:nvPr>
            <p:ph type="title"/>
          </p:nvPr>
        </p:nvSpPr>
        <p:spPr>
          <a:xfrm>
            <a:off x="1297500" y="393750"/>
            <a:ext cx="7038900" cy="5832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SzPts val="990"/>
              <a:buNone/>
            </a:pPr>
            <a:r>
              <a:rPr b="1" lang="it" sz="1960">
                <a:solidFill>
                  <a:schemeClr val="dk1"/>
                </a:solidFill>
                <a:latin typeface="Georgia"/>
                <a:ea typeface="Georgia"/>
                <a:cs typeface="Georgia"/>
                <a:sym typeface="Georgia"/>
              </a:rPr>
              <a:t>Minore capace di intendere e di volere: art. 2048 C.C.</a:t>
            </a:r>
            <a:endParaRPr b="1" sz="1960">
              <a:solidFill>
                <a:schemeClr val="dk1"/>
              </a:solidFill>
              <a:latin typeface="Georgia"/>
              <a:ea typeface="Georgia"/>
              <a:cs typeface="Georgia"/>
              <a:sym typeface="Georgia"/>
            </a:endParaRPr>
          </a:p>
        </p:txBody>
      </p:sp>
      <p:sp>
        <p:nvSpPr>
          <p:cNvPr id="177" name="Google Shape;177;p20"/>
          <p:cNvSpPr txBox="1"/>
          <p:nvPr>
            <p:ph idx="1" type="body"/>
          </p:nvPr>
        </p:nvSpPr>
        <p:spPr>
          <a:xfrm>
            <a:off x="1297500" y="1376525"/>
            <a:ext cx="7038900" cy="3080100"/>
          </a:xfrm>
          <a:prstGeom prst="rect">
            <a:avLst/>
          </a:prstGeom>
        </p:spPr>
        <p:txBody>
          <a:bodyPr anchorCtr="0" anchor="t" bIns="91425" lIns="91425" spcFirstLastPara="1" rIns="91425" wrap="square" tIns="91425">
            <a:normAutofit lnSpcReduction="10000"/>
          </a:bodyPr>
          <a:lstStyle/>
          <a:p>
            <a:pPr indent="0" lvl="0" marL="0" rtl="0" algn="just">
              <a:spcBef>
                <a:spcPts val="0"/>
              </a:spcBef>
              <a:spcAft>
                <a:spcPts val="0"/>
              </a:spcAft>
              <a:buNone/>
            </a:pPr>
            <a:r>
              <a:rPr lang="it" sz="1500">
                <a:solidFill>
                  <a:schemeClr val="dk1"/>
                </a:solidFill>
                <a:latin typeface="Georgia"/>
                <a:ea typeface="Georgia"/>
                <a:cs typeface="Georgia"/>
                <a:sym typeface="Georgia"/>
              </a:rPr>
              <a:t>La norma prevede la responsabilità </a:t>
            </a:r>
            <a:r>
              <a:rPr lang="it" sz="1500">
                <a:solidFill>
                  <a:schemeClr val="dk1"/>
                </a:solidFill>
                <a:latin typeface="Georgia"/>
                <a:ea typeface="Georgia"/>
                <a:cs typeface="Georgia"/>
                <a:sym typeface="Georgia"/>
              </a:rPr>
              <a:t>CONCORRENTE, </a:t>
            </a:r>
            <a:r>
              <a:rPr lang="it" sz="1500">
                <a:solidFill>
                  <a:schemeClr val="dk1"/>
                </a:solidFill>
                <a:latin typeface="Georgia"/>
                <a:ea typeface="Georgia"/>
                <a:cs typeface="Georgia"/>
                <a:sym typeface="Georgia"/>
              </a:rPr>
              <a:t>SOLIDALE, PER FATTO PROPRIO e PRESUNTA, di genitori, tutore, precettori, insegnanti.</a:t>
            </a:r>
            <a:endParaRPr sz="1500">
              <a:solidFill>
                <a:schemeClr val="dk1"/>
              </a:solidFill>
              <a:latin typeface="Georgia"/>
              <a:ea typeface="Georgia"/>
              <a:cs typeface="Georgia"/>
              <a:sym typeface="Georgia"/>
            </a:endParaRPr>
          </a:p>
          <a:p>
            <a:pPr indent="0" lvl="0" marL="0" rtl="0" algn="just">
              <a:spcBef>
                <a:spcPts val="1200"/>
              </a:spcBef>
              <a:spcAft>
                <a:spcPts val="0"/>
              </a:spcAft>
              <a:buNone/>
            </a:pPr>
            <a:r>
              <a:rPr lang="it" sz="1500">
                <a:solidFill>
                  <a:schemeClr val="dk1"/>
                </a:solidFill>
                <a:latin typeface="Georgia"/>
                <a:ea typeface="Georgia"/>
                <a:cs typeface="Georgia"/>
                <a:sym typeface="Georgia"/>
              </a:rPr>
              <a:t>Responsabilità che concorre con quella propria del minore, che è l’autore materiale del fatto dannoso, ma è a sua volta ascritta in ragione della violazione di propri obblighi specifici imposti dall’ordinamento.</a:t>
            </a:r>
            <a:endParaRPr sz="1500">
              <a:solidFill>
                <a:schemeClr val="dk1"/>
              </a:solidFill>
              <a:latin typeface="Georgia"/>
              <a:ea typeface="Georgia"/>
              <a:cs typeface="Georgia"/>
              <a:sym typeface="Georgia"/>
            </a:endParaRPr>
          </a:p>
          <a:p>
            <a:pPr indent="0" lvl="0" marL="0" rtl="0" algn="just">
              <a:spcBef>
                <a:spcPts val="1200"/>
              </a:spcBef>
              <a:spcAft>
                <a:spcPts val="0"/>
              </a:spcAft>
              <a:buNone/>
            </a:pPr>
            <a:r>
              <a:rPr lang="it" sz="1500">
                <a:solidFill>
                  <a:schemeClr val="dk1"/>
                </a:solidFill>
                <a:latin typeface="Georgia"/>
                <a:ea typeface="Georgia"/>
                <a:cs typeface="Georgia"/>
                <a:sym typeface="Georgia"/>
              </a:rPr>
              <a:t>Norma dettata da esigenze di protezione delle vittime degli illeciti e di più equa allocazione del rischio, in considerazione del fatto che il minore non ha normalmente la disponibilità di un proprio patrimonio utile a garantire il risarcimento del danno.</a:t>
            </a:r>
            <a:endParaRPr sz="1500">
              <a:solidFill>
                <a:schemeClr val="dk1"/>
              </a:solidFill>
              <a:latin typeface="Georgia"/>
              <a:ea typeface="Georgia"/>
              <a:cs typeface="Georgia"/>
              <a:sym typeface="Georgia"/>
            </a:endParaRPr>
          </a:p>
          <a:p>
            <a:pPr indent="0" lvl="0" marL="0" rtl="0" algn="just">
              <a:spcBef>
                <a:spcPts val="1200"/>
              </a:spcBef>
              <a:spcAft>
                <a:spcPts val="1200"/>
              </a:spcAft>
              <a:buNone/>
            </a:pPr>
            <a:r>
              <a:t/>
            </a:r>
            <a:endParaRPr>
              <a:solidFill>
                <a:schemeClr val="dk1"/>
              </a:solidFill>
              <a:latin typeface="Georgia"/>
              <a:ea typeface="Georgia"/>
              <a:cs typeface="Georgia"/>
              <a:sym typeface="Georgi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1" name="Shape 181"/>
        <p:cNvGrpSpPr/>
        <p:nvPr/>
      </p:nvGrpSpPr>
      <p:grpSpPr>
        <a:xfrm>
          <a:off x="0" y="0"/>
          <a:ext cx="0" cy="0"/>
          <a:chOff x="0" y="0"/>
          <a:chExt cx="0" cy="0"/>
        </a:xfrm>
      </p:grpSpPr>
      <p:sp>
        <p:nvSpPr>
          <p:cNvPr id="182" name="Google Shape;182;p21"/>
          <p:cNvSpPr txBox="1"/>
          <p:nvPr>
            <p:ph type="title"/>
          </p:nvPr>
        </p:nvSpPr>
        <p:spPr>
          <a:xfrm>
            <a:off x="1297500" y="393750"/>
            <a:ext cx="7038900" cy="457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it" sz="1860">
                <a:solidFill>
                  <a:schemeClr val="dk1"/>
                </a:solidFill>
                <a:latin typeface="Georgia"/>
                <a:ea typeface="Georgia"/>
                <a:cs typeface="Georgia"/>
                <a:sym typeface="Georgia"/>
              </a:rPr>
              <a:t>Responsabilità dei genitori: requisito della coabitazione</a:t>
            </a:r>
            <a:endParaRPr b="1" sz="1860">
              <a:solidFill>
                <a:schemeClr val="dk1"/>
              </a:solidFill>
              <a:latin typeface="Georgia"/>
              <a:ea typeface="Georgia"/>
              <a:cs typeface="Georgia"/>
              <a:sym typeface="Georgia"/>
            </a:endParaRPr>
          </a:p>
        </p:txBody>
      </p:sp>
      <p:sp>
        <p:nvSpPr>
          <p:cNvPr id="183" name="Google Shape;183;p21"/>
          <p:cNvSpPr txBox="1"/>
          <p:nvPr>
            <p:ph idx="1" type="body"/>
          </p:nvPr>
        </p:nvSpPr>
        <p:spPr>
          <a:xfrm>
            <a:off x="1297500" y="932500"/>
            <a:ext cx="7038900" cy="3974400"/>
          </a:xfrm>
          <a:prstGeom prst="rect">
            <a:avLst/>
          </a:prstGeom>
        </p:spPr>
        <p:txBody>
          <a:bodyPr anchorCtr="0" anchor="t" bIns="91425" lIns="91425" spcFirstLastPara="1" rIns="91425" wrap="square" tIns="91425">
            <a:normAutofit fontScale="92500" lnSpcReduction="20000"/>
          </a:bodyPr>
          <a:lstStyle/>
          <a:p>
            <a:pPr indent="0" lvl="0" marL="0" rtl="0" algn="just">
              <a:spcBef>
                <a:spcPts val="0"/>
              </a:spcBef>
              <a:spcAft>
                <a:spcPts val="0"/>
              </a:spcAft>
              <a:buNone/>
            </a:pPr>
            <a:r>
              <a:rPr b="1" lang="it">
                <a:solidFill>
                  <a:schemeClr val="dk1"/>
                </a:solidFill>
                <a:latin typeface="Georgia"/>
                <a:ea typeface="Georgia"/>
                <a:cs typeface="Georgia"/>
                <a:sym typeface="Georgia"/>
              </a:rPr>
              <a:t>Art. 147 C.C.</a:t>
            </a:r>
            <a:r>
              <a:rPr lang="it">
                <a:solidFill>
                  <a:schemeClr val="dk1"/>
                </a:solidFill>
                <a:latin typeface="Georgia"/>
                <a:ea typeface="Georgia"/>
                <a:cs typeface="Georgia"/>
                <a:sym typeface="Georgia"/>
              </a:rPr>
              <a:t>: d</a:t>
            </a:r>
            <a:r>
              <a:rPr lang="it">
                <a:solidFill>
                  <a:schemeClr val="dk1"/>
                </a:solidFill>
                <a:latin typeface="Georgia"/>
                <a:ea typeface="Georgia"/>
                <a:cs typeface="Georgia"/>
                <a:sym typeface="Georgia"/>
              </a:rPr>
              <a:t>overi inderogabili </a:t>
            </a:r>
            <a:r>
              <a:rPr lang="it">
                <a:solidFill>
                  <a:schemeClr val="dk1"/>
                </a:solidFill>
                <a:latin typeface="Georgia"/>
                <a:ea typeface="Georgia"/>
                <a:cs typeface="Georgia"/>
                <a:sym typeface="Georgia"/>
              </a:rPr>
              <a:t>di mantenere, istruire, educare e assistere moralmente i figli.</a:t>
            </a:r>
            <a:endParaRPr>
              <a:solidFill>
                <a:schemeClr val="dk1"/>
              </a:solidFill>
              <a:latin typeface="Georgia"/>
              <a:ea typeface="Georgia"/>
              <a:cs typeface="Georgia"/>
              <a:sym typeface="Georgia"/>
            </a:endParaRPr>
          </a:p>
          <a:p>
            <a:pPr indent="0" lvl="0" marL="0" rtl="0" algn="just">
              <a:spcBef>
                <a:spcPts val="1000"/>
              </a:spcBef>
              <a:spcAft>
                <a:spcPts val="0"/>
              </a:spcAft>
              <a:buNone/>
            </a:pPr>
            <a:r>
              <a:rPr lang="it">
                <a:solidFill>
                  <a:schemeClr val="dk1"/>
                </a:solidFill>
                <a:latin typeface="Georgia"/>
                <a:ea typeface="Georgia"/>
                <a:cs typeface="Georgia"/>
                <a:sym typeface="Georgia"/>
              </a:rPr>
              <a:t>La giurisprudenza di merito non è univoca circa la responsabilità del genitore non convivente.</a:t>
            </a:r>
            <a:endParaRPr>
              <a:solidFill>
                <a:schemeClr val="dk1"/>
              </a:solidFill>
              <a:latin typeface="Georgia"/>
              <a:ea typeface="Georgia"/>
              <a:cs typeface="Georgia"/>
              <a:sym typeface="Georgia"/>
            </a:endParaRPr>
          </a:p>
          <a:p>
            <a:pPr indent="0" lvl="0" marL="0" rtl="0" algn="just">
              <a:spcBef>
                <a:spcPts val="0"/>
              </a:spcBef>
              <a:spcAft>
                <a:spcPts val="0"/>
              </a:spcAft>
              <a:buNone/>
            </a:pPr>
            <a:r>
              <a:rPr lang="it">
                <a:solidFill>
                  <a:schemeClr val="dk1"/>
                </a:solidFill>
                <a:latin typeface="Georgia"/>
                <a:ea typeface="Georgia"/>
                <a:cs typeface="Georgia"/>
                <a:sym typeface="Georgia"/>
              </a:rPr>
              <a:t>Interpretazione evolutiva, rilevanza ridotta all’ipotesi dell’allontanamento </a:t>
            </a:r>
            <a:r>
              <a:rPr lang="it">
                <a:solidFill>
                  <a:schemeClr val="dk1"/>
                </a:solidFill>
                <a:latin typeface="Georgia"/>
                <a:ea typeface="Georgia"/>
                <a:cs typeface="Georgia"/>
                <a:sym typeface="Georgia"/>
              </a:rPr>
              <a:t>non dipeso da fatto imputabile al genitore, </a:t>
            </a:r>
            <a:r>
              <a:rPr lang="it">
                <a:solidFill>
                  <a:schemeClr val="dk1"/>
                </a:solidFill>
                <a:latin typeface="Georgia"/>
                <a:ea typeface="Georgia"/>
                <a:cs typeface="Georgia"/>
                <a:sym typeface="Georgia"/>
              </a:rPr>
              <a:t>con conseguente impossibilità di adempiere ai doveri imposti dall’art. 147 C.C. </a:t>
            </a:r>
            <a:endParaRPr>
              <a:solidFill>
                <a:schemeClr val="dk1"/>
              </a:solidFill>
              <a:latin typeface="Georgia"/>
              <a:ea typeface="Georgia"/>
              <a:cs typeface="Georgia"/>
              <a:sym typeface="Georgia"/>
            </a:endParaRPr>
          </a:p>
          <a:p>
            <a:pPr indent="0" lvl="0" marL="0" rtl="0" algn="just">
              <a:spcBef>
                <a:spcPts val="0"/>
              </a:spcBef>
              <a:spcAft>
                <a:spcPts val="0"/>
              </a:spcAft>
              <a:buNone/>
            </a:pPr>
            <a:r>
              <a:rPr lang="it">
                <a:solidFill>
                  <a:schemeClr val="dk1"/>
                </a:solidFill>
                <a:latin typeface="Georgia"/>
                <a:ea typeface="Georgia"/>
                <a:cs typeface="Georgia"/>
                <a:sym typeface="Georgia"/>
              </a:rPr>
              <a:t>Quindi la separazione con collocamento del minore presso l’altro genitore non esime dalla responsabilità (</a:t>
            </a:r>
            <a:r>
              <a:rPr b="1" lang="it" sz="1200">
                <a:solidFill>
                  <a:srgbClr val="000000"/>
                </a:solidFill>
                <a:latin typeface="Georgia"/>
                <a:ea typeface="Georgia"/>
                <a:cs typeface="Georgia"/>
                <a:sym typeface="Georgia"/>
              </a:rPr>
              <a:t>Trib. Roma, 4 aprile 2018 n. 6919</a:t>
            </a:r>
            <a:r>
              <a:rPr lang="it">
                <a:solidFill>
                  <a:schemeClr val="dk1"/>
                </a:solidFill>
                <a:latin typeface="Georgia"/>
                <a:ea typeface="Georgia"/>
                <a:cs typeface="Georgia"/>
                <a:sym typeface="Georgia"/>
              </a:rPr>
              <a:t>: </a:t>
            </a:r>
            <a:r>
              <a:rPr i="1" lang="it" sz="1200">
                <a:solidFill>
                  <a:srgbClr val="000000"/>
                </a:solidFill>
                <a:latin typeface="Georgia"/>
                <a:ea typeface="Georgia"/>
                <a:cs typeface="Georgia"/>
                <a:sym typeface="Georgia"/>
              </a:rPr>
              <a:t>La separazione, il divorzio ed il successivo trasferimento della madre del minore non valgono ad esimere da responsabilità il padre dello stesso, tenuto comunque a mantenere, istruire ed educare il figlio ed assisterlo moralmente ex art. 147 c.c., soprattutto in un periodo particolarmente difficile quale quello dell'adolescenza, nonostante la lontananza del figlio medesimo</a:t>
            </a:r>
            <a:r>
              <a:rPr lang="it" sz="1200">
                <a:solidFill>
                  <a:srgbClr val="000000"/>
                </a:solidFill>
                <a:latin typeface="Georgia"/>
                <a:ea typeface="Georgia"/>
                <a:cs typeface="Georgia"/>
                <a:sym typeface="Georgia"/>
              </a:rPr>
              <a:t>. V. anche Trib. MI 16.12.2009</a:t>
            </a:r>
            <a:r>
              <a:rPr lang="it">
                <a:solidFill>
                  <a:srgbClr val="000000"/>
                </a:solidFill>
                <a:latin typeface="Georgia"/>
                <a:ea typeface="Georgia"/>
                <a:cs typeface="Georgia"/>
                <a:sym typeface="Georgia"/>
              </a:rPr>
              <a:t>).</a:t>
            </a:r>
            <a:endParaRPr>
              <a:solidFill>
                <a:srgbClr val="000000"/>
              </a:solidFill>
              <a:latin typeface="Georgia"/>
              <a:ea typeface="Georgia"/>
              <a:cs typeface="Georgia"/>
              <a:sym typeface="Georgia"/>
            </a:endParaRPr>
          </a:p>
          <a:p>
            <a:pPr indent="0" lvl="0" marL="0" rtl="0" algn="just">
              <a:spcBef>
                <a:spcPts val="0"/>
              </a:spcBef>
              <a:spcAft>
                <a:spcPts val="0"/>
              </a:spcAft>
              <a:buNone/>
            </a:pPr>
            <a:r>
              <a:rPr b="1" lang="it">
                <a:solidFill>
                  <a:srgbClr val="000000"/>
                </a:solidFill>
                <a:latin typeface="Georgia"/>
                <a:ea typeface="Georgia"/>
                <a:cs typeface="Georgia"/>
                <a:sym typeface="Georgia"/>
              </a:rPr>
              <a:t>Trib. Bologna n. 434/2013</a:t>
            </a:r>
            <a:r>
              <a:rPr lang="it">
                <a:solidFill>
                  <a:srgbClr val="000000"/>
                </a:solidFill>
                <a:latin typeface="Georgia"/>
                <a:ea typeface="Georgia"/>
                <a:cs typeface="Georgia"/>
                <a:sym typeface="Georgia"/>
              </a:rPr>
              <a:t>: la lettera della norma è univoca, si è voluta dare rilevanza alla convivenza quale presupposto che rende effettiva e concreta la possibilità di incidere sull’educazione del figlio minore, non superabile attraverso l’interpretazione. Sarà eventualmente invocabile l’art. 2043 C.C.</a:t>
            </a:r>
            <a:endParaRPr>
              <a:solidFill>
                <a:srgbClr val="000000"/>
              </a:solidFill>
              <a:latin typeface="Georgia"/>
              <a:ea typeface="Georgia"/>
              <a:cs typeface="Georgia"/>
              <a:sym typeface="Georgia"/>
            </a:endParaRPr>
          </a:p>
          <a:p>
            <a:pPr indent="0" lvl="0" marL="0" rtl="0" algn="just">
              <a:spcBef>
                <a:spcPts val="0"/>
              </a:spcBef>
              <a:spcAft>
                <a:spcPts val="0"/>
              </a:spcAft>
              <a:buNone/>
            </a:pPr>
            <a:r>
              <a:rPr b="1" lang="it">
                <a:solidFill>
                  <a:srgbClr val="000000"/>
                </a:solidFill>
                <a:latin typeface="Georgia"/>
                <a:ea typeface="Georgia"/>
                <a:cs typeface="Georgia"/>
                <a:sym typeface="Georgia"/>
              </a:rPr>
              <a:t>D.L.vo 154/2013</a:t>
            </a:r>
            <a:r>
              <a:rPr lang="it">
                <a:solidFill>
                  <a:srgbClr val="000000"/>
                </a:solidFill>
                <a:latin typeface="Georgia"/>
                <a:ea typeface="Georgia"/>
                <a:cs typeface="Georgia"/>
                <a:sym typeface="Georgia"/>
              </a:rPr>
              <a:t> (Revisione delle disposizioni in materia di filiazione): artt. 337-bis e ss. C.C. Diritto del minore a mantenere un rapporto equilibrato e continuativo con ciascun genitore e ricevere cura, educazione, istruzione e assistenza morale da entrambi.</a:t>
            </a:r>
            <a:endParaRPr>
              <a:solidFill>
                <a:srgbClr val="000000"/>
              </a:solidFill>
              <a:latin typeface="Georgia"/>
              <a:ea typeface="Georgia"/>
              <a:cs typeface="Georgia"/>
              <a:sym typeface="Georgia"/>
            </a:endParaRPr>
          </a:p>
          <a:p>
            <a:pPr indent="0" lvl="0" marL="0" rtl="0" algn="just">
              <a:spcBef>
                <a:spcPts val="0"/>
              </a:spcBef>
              <a:spcAft>
                <a:spcPts val="0"/>
              </a:spcAft>
              <a:buNone/>
            </a:pPr>
            <a:r>
              <a:rPr b="1" lang="it">
                <a:solidFill>
                  <a:srgbClr val="000000"/>
                </a:solidFill>
                <a:latin typeface="Georgia"/>
                <a:ea typeface="Georgia"/>
                <a:cs typeface="Georgia"/>
                <a:sym typeface="Georgia"/>
              </a:rPr>
              <a:t>Cass. n. 11198 del 24.04.2019</a:t>
            </a:r>
            <a:r>
              <a:rPr lang="it">
                <a:solidFill>
                  <a:srgbClr val="000000"/>
                </a:solidFill>
                <a:latin typeface="Georgia"/>
                <a:ea typeface="Georgia"/>
                <a:cs typeface="Georgia"/>
                <a:sym typeface="Georgia"/>
              </a:rPr>
              <a:t>: </a:t>
            </a:r>
            <a:r>
              <a:rPr i="1" lang="it">
                <a:solidFill>
                  <a:srgbClr val="000000"/>
                </a:solidFill>
                <a:latin typeface="Georgia"/>
                <a:ea typeface="Georgia"/>
                <a:cs typeface="Georgia"/>
                <a:sym typeface="Georgia"/>
              </a:rPr>
              <a:t>La responsabilità del genitore per il danno cagionato dal fatto illecito del figlio minore non emancipato, a norma dell'art 2048 c.c., è subordinata al requisito della coabitazione, perché solo la convivenza può consentire l'adozione di quelle attività di sorveglianza e di educazione, il cui mancato assolvimento giustifica la responsabilità medesima. </a:t>
            </a:r>
            <a:endParaRPr i="1">
              <a:solidFill>
                <a:srgbClr val="000000"/>
              </a:solidFill>
              <a:latin typeface="Georgia"/>
              <a:ea typeface="Georgia"/>
              <a:cs typeface="Georgia"/>
              <a:sym typeface="Georgi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Focus">
  <a:themeElements>
    <a:clrScheme name="Focus">
      <a:dk1>
        <a:srgbClr val="1B212C"/>
      </a:dk1>
      <a:lt1>
        <a:srgbClr val="FFFFFF"/>
      </a:lt1>
      <a:dk2>
        <a:srgbClr val="D9D9D9"/>
      </a:dk2>
      <a:lt2>
        <a:srgbClr val="82C7A5"/>
      </a:lt2>
      <a:accent1>
        <a:srgbClr val="0145AC"/>
      </a:accent1>
      <a:accent2>
        <a:srgbClr val="EECE1A"/>
      </a:accent2>
      <a:accent3>
        <a:srgbClr val="4E5567"/>
      </a:accent3>
      <a:accent4>
        <a:srgbClr val="F4D6AD"/>
      </a:accent4>
      <a:accent5>
        <a:srgbClr val="7890CD"/>
      </a:accent5>
      <a:accent6>
        <a:srgbClr val="F15E22"/>
      </a:accent6>
      <a:hlink>
        <a:srgbClr val="7890CD"/>
      </a:hlink>
      <a:folHlink>
        <a:srgbClr val="7890C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